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5"/>
  </p:sldMasterIdLst>
  <p:notesMasterIdLst>
    <p:notesMasterId r:id="rId28"/>
  </p:notesMasterIdLst>
  <p:sldIdLst>
    <p:sldId id="256" r:id="rId6"/>
    <p:sldId id="261" r:id="rId7"/>
    <p:sldId id="865" r:id="rId8"/>
    <p:sldId id="258" r:id="rId9"/>
    <p:sldId id="257" r:id="rId10"/>
    <p:sldId id="851" r:id="rId11"/>
    <p:sldId id="260" r:id="rId12"/>
    <p:sldId id="259" r:id="rId13"/>
    <p:sldId id="852" r:id="rId14"/>
    <p:sldId id="866" r:id="rId15"/>
    <p:sldId id="858" r:id="rId16"/>
    <p:sldId id="854" r:id="rId17"/>
    <p:sldId id="860" r:id="rId18"/>
    <p:sldId id="856" r:id="rId19"/>
    <p:sldId id="862" r:id="rId20"/>
    <p:sldId id="867" r:id="rId21"/>
    <p:sldId id="869" r:id="rId22"/>
    <p:sldId id="870" r:id="rId23"/>
    <p:sldId id="861" r:id="rId24"/>
    <p:sldId id="872" r:id="rId25"/>
    <p:sldId id="874" r:id="rId26"/>
    <p:sldId id="84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537"/>
    <a:srgbClr val="34607A"/>
    <a:srgbClr val="2799CC"/>
    <a:srgbClr val="85C446"/>
    <a:srgbClr val="30A9DF"/>
    <a:srgbClr val="F3F9E7"/>
    <a:srgbClr val="A9E1FD"/>
    <a:srgbClr val="C7EBFD"/>
    <a:srgbClr val="E7EF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F6673-58D5-4A7C-B4C6-923BDFBAD5F5}" v="40" dt="2024-06-06T17:21:50.1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83535" autoAdjust="0"/>
  </p:normalViewPr>
  <p:slideViewPr>
    <p:cSldViewPr snapToGrid="0">
      <p:cViewPr varScale="1">
        <p:scale>
          <a:sx n="108" d="100"/>
          <a:sy n="108" d="100"/>
        </p:scale>
        <p:origin x="1572"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09EF2F-8E8D-4542-839B-4678BF45093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150CFB5-8732-4F67-93CC-DF4AAF8A5371}">
      <dgm:prSet phldrT="[Text]"/>
      <dgm:spPr>
        <a:solidFill>
          <a:srgbClr val="26A8E0"/>
        </a:solidFill>
      </dgm:spPr>
      <dgm:t>
        <a:bodyPr/>
        <a:lstStyle/>
        <a:p>
          <a:r>
            <a:rPr lang="en-US" dirty="0">
              <a:latin typeface="Arial" panose="020B0604020202020204" pitchFamily="34" charset="0"/>
              <a:cs typeface="Arial" panose="020B0604020202020204" pitchFamily="34" charset="0"/>
            </a:rPr>
            <a:t>FEMA Direct Temporary Housing</a:t>
          </a:r>
        </a:p>
      </dgm:t>
    </dgm:pt>
    <dgm:pt modelId="{A15EF3D9-37EE-402A-8A2B-195AF3E0EA27}" type="parTrans" cxnId="{F657D428-BBB9-459E-BBF6-4A4CE7F24287}">
      <dgm:prSet/>
      <dgm:spPr/>
      <dgm:t>
        <a:bodyPr/>
        <a:lstStyle/>
        <a:p>
          <a:endParaRPr lang="en-US"/>
        </a:p>
      </dgm:t>
    </dgm:pt>
    <dgm:pt modelId="{C1607E52-75C1-4041-ADAD-0EB85E692EA9}" type="sibTrans" cxnId="{F657D428-BBB9-459E-BBF6-4A4CE7F24287}">
      <dgm:prSet/>
      <dgm:spPr/>
      <dgm:t>
        <a:bodyPr/>
        <a:lstStyle/>
        <a:p>
          <a:endParaRPr lang="en-US"/>
        </a:p>
      </dgm:t>
    </dgm:pt>
    <dgm:pt modelId="{A9D73AB7-714D-4138-8BD5-F7918022EF4F}">
      <dgm:prSet/>
      <dgm:spPr>
        <a:ln>
          <a:solidFill>
            <a:srgbClr val="B6D551"/>
          </a:solidFill>
        </a:ln>
      </dgm:spPr>
      <dgm:t>
        <a:bodyPr/>
        <a:lstStyle/>
        <a:p>
          <a:pPr marL="0">
            <a:buFontTx/>
            <a:buNone/>
          </a:pPr>
          <a:r>
            <a:rPr lang="en-US" dirty="0">
              <a:latin typeface="Arial" panose="020B0604020202020204" pitchFamily="34" charset="0"/>
              <a:cs typeface="Arial" panose="020B0604020202020204" pitchFamily="34" charset="0"/>
            </a:rPr>
            <a:t>Time-limited housing assistance in Manufactured Housing Units (MHUs) and travel trailers</a:t>
          </a:r>
        </a:p>
      </dgm:t>
    </dgm:pt>
    <dgm:pt modelId="{DB34BB3D-547D-4CE8-B392-2129A3D05438}" type="parTrans" cxnId="{234D66B9-9C0E-4B4D-B5CF-1B2031E79C56}">
      <dgm:prSet/>
      <dgm:spPr/>
      <dgm:t>
        <a:bodyPr/>
        <a:lstStyle/>
        <a:p>
          <a:endParaRPr lang="en-US"/>
        </a:p>
      </dgm:t>
    </dgm:pt>
    <dgm:pt modelId="{346FAA82-FCA1-4BD4-9C12-9F4B646F49C1}" type="sibTrans" cxnId="{234D66B9-9C0E-4B4D-B5CF-1B2031E79C56}">
      <dgm:prSet/>
      <dgm:spPr/>
      <dgm:t>
        <a:bodyPr/>
        <a:lstStyle/>
        <a:p>
          <a:endParaRPr lang="en-US"/>
        </a:p>
      </dgm:t>
    </dgm:pt>
    <dgm:pt modelId="{DDD60972-B2A8-467F-ADA7-258939991C48}">
      <dgm:prSet/>
      <dgm:spPr>
        <a:solidFill>
          <a:srgbClr val="26A8E0"/>
        </a:solidFill>
      </dgm:spPr>
      <dgm:t>
        <a:bodyPr/>
        <a:lstStyle/>
        <a:p>
          <a:r>
            <a:rPr lang="en-US" dirty="0">
              <a:latin typeface="Arial" panose="020B0604020202020204" pitchFamily="34" charset="0"/>
              <a:cs typeface="Arial" panose="020B0604020202020204" pitchFamily="34" charset="0"/>
            </a:rPr>
            <a:t>State Non-Congregate Sheltering (NCS)</a:t>
          </a:r>
        </a:p>
      </dgm:t>
    </dgm:pt>
    <dgm:pt modelId="{0BA25006-A9AD-40D1-9742-0876FF0CE677}" type="parTrans" cxnId="{D67ECC6B-A49A-4D67-86FA-E4E7BE342309}">
      <dgm:prSet/>
      <dgm:spPr/>
      <dgm:t>
        <a:bodyPr/>
        <a:lstStyle/>
        <a:p>
          <a:endParaRPr lang="en-US"/>
        </a:p>
      </dgm:t>
    </dgm:pt>
    <dgm:pt modelId="{92E04C8A-9B8C-4C20-A916-467F96CD508E}" type="sibTrans" cxnId="{D67ECC6B-A49A-4D67-86FA-E4E7BE342309}">
      <dgm:prSet/>
      <dgm:spPr/>
      <dgm:t>
        <a:bodyPr/>
        <a:lstStyle/>
        <a:p>
          <a:endParaRPr lang="en-US"/>
        </a:p>
      </dgm:t>
    </dgm:pt>
    <dgm:pt modelId="{6910DBC9-675F-4115-85CB-88CA7DCA23DA}">
      <dgm:prSet/>
      <dgm:spPr>
        <a:ln>
          <a:solidFill>
            <a:srgbClr val="B6D551"/>
          </a:solidFill>
        </a:ln>
      </dgm:spPr>
      <dgm:t>
        <a:bodyPr/>
        <a:lstStyle/>
        <a:p>
          <a:pPr>
            <a:buFontTx/>
            <a:buNone/>
          </a:pPr>
          <a:r>
            <a:rPr lang="en-US" dirty="0">
              <a:latin typeface="Arial" panose="020B0604020202020204" pitchFamily="34" charset="0"/>
              <a:cs typeface="Arial" panose="020B0604020202020204" pitchFamily="34" charset="0"/>
            </a:rPr>
            <a:t>State-led temporary sheltering in travel trailers and hotel rooms</a:t>
          </a:r>
        </a:p>
      </dgm:t>
    </dgm:pt>
    <dgm:pt modelId="{E1D10FAE-A909-4CB3-B58F-4E7C6A3A182A}" type="parTrans" cxnId="{E5B9F491-27C7-49B3-8C1B-C5ACCA8A1D18}">
      <dgm:prSet/>
      <dgm:spPr/>
      <dgm:t>
        <a:bodyPr/>
        <a:lstStyle/>
        <a:p>
          <a:endParaRPr lang="en-US"/>
        </a:p>
      </dgm:t>
    </dgm:pt>
    <dgm:pt modelId="{E96B03FC-BD2C-4B76-B86B-7FC2CA70B16B}" type="sibTrans" cxnId="{E5B9F491-27C7-49B3-8C1B-C5ACCA8A1D18}">
      <dgm:prSet/>
      <dgm:spPr/>
      <dgm:t>
        <a:bodyPr/>
        <a:lstStyle/>
        <a:p>
          <a:endParaRPr lang="en-US"/>
        </a:p>
      </dgm:t>
    </dgm:pt>
    <dgm:pt modelId="{94D44E51-2B39-4C2D-948A-15591155BD10}">
      <dgm:prSet/>
      <dgm:spPr>
        <a:solidFill>
          <a:srgbClr val="26A8E0"/>
        </a:solidFill>
      </dgm:spPr>
      <dgm:t>
        <a:bodyPr/>
        <a:lstStyle/>
        <a:p>
          <a:r>
            <a:rPr lang="en-US" dirty="0">
              <a:latin typeface="Arial" panose="020B0604020202020204" pitchFamily="34" charset="0"/>
              <a:cs typeface="Arial" panose="020B0604020202020204" pitchFamily="34" charset="0"/>
            </a:rPr>
            <a:t>Disaster Case Management Program (DCMP)</a:t>
          </a:r>
        </a:p>
      </dgm:t>
    </dgm:pt>
    <dgm:pt modelId="{55D76133-4A7D-4E8D-AB2C-005B4850E6D7}" type="parTrans" cxnId="{7AD45C51-F77F-4F84-8861-1F931DBDA684}">
      <dgm:prSet/>
      <dgm:spPr/>
      <dgm:t>
        <a:bodyPr/>
        <a:lstStyle/>
        <a:p>
          <a:endParaRPr lang="en-US"/>
        </a:p>
      </dgm:t>
    </dgm:pt>
    <dgm:pt modelId="{A178CBD1-72A5-401C-B57E-CD46E3469866}" type="sibTrans" cxnId="{7AD45C51-F77F-4F84-8861-1F931DBDA684}">
      <dgm:prSet/>
      <dgm:spPr/>
      <dgm:t>
        <a:bodyPr/>
        <a:lstStyle/>
        <a:p>
          <a:endParaRPr lang="en-US"/>
        </a:p>
      </dgm:t>
    </dgm:pt>
    <dgm:pt modelId="{854F4CD7-A0F0-40DF-A4D6-3628491C43CC}">
      <dgm:prSet/>
      <dgm:spPr>
        <a:ln>
          <a:solidFill>
            <a:srgbClr val="B6D551"/>
          </a:solidFill>
        </a:ln>
      </dgm:spPr>
      <dgm:t>
        <a:bodyPr/>
        <a:lstStyle/>
        <a:p>
          <a:pPr marL="0">
            <a:buNone/>
          </a:pPr>
          <a:r>
            <a:rPr lang="en-US" dirty="0">
              <a:latin typeface="Arial" panose="020B0604020202020204" pitchFamily="34" charset="0"/>
              <a:cs typeface="Arial" panose="020B0604020202020204" pitchFamily="34" charset="0"/>
            </a:rPr>
            <a:t>Assists disaster survivors to develop and navigate individual recovery plans</a:t>
          </a:r>
        </a:p>
      </dgm:t>
    </dgm:pt>
    <dgm:pt modelId="{FC5C1836-7EAC-4057-B156-32814A38C0BE}" type="parTrans" cxnId="{17328971-DC05-4D06-A6CF-904851B8D260}">
      <dgm:prSet/>
      <dgm:spPr/>
      <dgm:t>
        <a:bodyPr/>
        <a:lstStyle/>
        <a:p>
          <a:endParaRPr lang="en-US"/>
        </a:p>
      </dgm:t>
    </dgm:pt>
    <dgm:pt modelId="{7F6E3475-07BF-4B55-B7CF-E46FC9E37BA4}" type="sibTrans" cxnId="{17328971-DC05-4D06-A6CF-904851B8D260}">
      <dgm:prSet/>
      <dgm:spPr/>
      <dgm:t>
        <a:bodyPr/>
        <a:lstStyle/>
        <a:p>
          <a:endParaRPr lang="en-US"/>
        </a:p>
      </dgm:t>
    </dgm:pt>
    <dgm:pt modelId="{B989DC0E-143F-43D5-890F-D41B2AC43606}">
      <dgm:prSet/>
      <dgm:spPr>
        <a:solidFill>
          <a:srgbClr val="26A8E0"/>
        </a:solidFill>
      </dgm:spPr>
      <dgm:t>
        <a:bodyPr/>
        <a:lstStyle/>
        <a:p>
          <a:r>
            <a:rPr lang="en-US" dirty="0">
              <a:latin typeface="Arial" panose="020B0604020202020204" pitchFamily="34" charset="0"/>
              <a:cs typeface="Arial" panose="020B0604020202020204" pitchFamily="34" charset="0"/>
            </a:rPr>
            <a:t>Long-Term Recovery Groups (LTRGs)</a:t>
          </a:r>
        </a:p>
      </dgm:t>
    </dgm:pt>
    <dgm:pt modelId="{5F2BD913-DB0F-4175-B813-B48E0C18FD9E}" type="parTrans" cxnId="{F2BF859D-0DAB-46CA-BBC4-867B9178C6E4}">
      <dgm:prSet/>
      <dgm:spPr/>
      <dgm:t>
        <a:bodyPr/>
        <a:lstStyle/>
        <a:p>
          <a:endParaRPr lang="en-US"/>
        </a:p>
      </dgm:t>
    </dgm:pt>
    <dgm:pt modelId="{44CDF316-385B-4D4F-B547-175FFCF18E13}" type="sibTrans" cxnId="{F2BF859D-0DAB-46CA-BBC4-867B9178C6E4}">
      <dgm:prSet/>
      <dgm:spPr/>
      <dgm:t>
        <a:bodyPr/>
        <a:lstStyle/>
        <a:p>
          <a:endParaRPr lang="en-US"/>
        </a:p>
      </dgm:t>
    </dgm:pt>
    <dgm:pt modelId="{97D7F074-809C-43A6-9DA0-B86CA5B767EA}" type="pres">
      <dgm:prSet presAssocID="{B009EF2F-8E8D-4542-839B-4678BF45093B}" presName="linear" presStyleCnt="0">
        <dgm:presLayoutVars>
          <dgm:dir/>
          <dgm:animLvl val="lvl"/>
          <dgm:resizeHandles val="exact"/>
        </dgm:presLayoutVars>
      </dgm:prSet>
      <dgm:spPr/>
    </dgm:pt>
    <dgm:pt modelId="{C18D86E2-FAA6-4297-8245-E96AEDC00AE7}" type="pres">
      <dgm:prSet presAssocID="{9150CFB5-8732-4F67-93CC-DF4AAF8A5371}" presName="parentLin" presStyleCnt="0"/>
      <dgm:spPr/>
    </dgm:pt>
    <dgm:pt modelId="{EBE545FB-C019-493E-B01D-F9A19ED80F02}" type="pres">
      <dgm:prSet presAssocID="{9150CFB5-8732-4F67-93CC-DF4AAF8A5371}" presName="parentLeftMargin" presStyleLbl="node1" presStyleIdx="0" presStyleCnt="4"/>
      <dgm:spPr/>
    </dgm:pt>
    <dgm:pt modelId="{551A2AC3-BABC-46EB-ABDC-2FA44CA6C4EC}" type="pres">
      <dgm:prSet presAssocID="{9150CFB5-8732-4F67-93CC-DF4AAF8A5371}" presName="parentText" presStyleLbl="node1" presStyleIdx="0" presStyleCnt="4">
        <dgm:presLayoutVars>
          <dgm:chMax val="0"/>
          <dgm:bulletEnabled val="1"/>
        </dgm:presLayoutVars>
      </dgm:prSet>
      <dgm:spPr/>
    </dgm:pt>
    <dgm:pt modelId="{9FE855C0-A4CD-4E3B-8F86-FFC1449632E0}" type="pres">
      <dgm:prSet presAssocID="{9150CFB5-8732-4F67-93CC-DF4AAF8A5371}" presName="negativeSpace" presStyleCnt="0"/>
      <dgm:spPr/>
    </dgm:pt>
    <dgm:pt modelId="{9B7E6464-C1C2-41CB-8703-2D7103B6210E}" type="pres">
      <dgm:prSet presAssocID="{9150CFB5-8732-4F67-93CC-DF4AAF8A5371}" presName="childText" presStyleLbl="conFgAcc1" presStyleIdx="0" presStyleCnt="4">
        <dgm:presLayoutVars>
          <dgm:bulletEnabled val="1"/>
        </dgm:presLayoutVars>
      </dgm:prSet>
      <dgm:spPr/>
    </dgm:pt>
    <dgm:pt modelId="{D00CBE4A-A93E-47CF-AF29-7926862111B8}" type="pres">
      <dgm:prSet presAssocID="{C1607E52-75C1-4041-ADAD-0EB85E692EA9}" presName="spaceBetweenRectangles" presStyleCnt="0"/>
      <dgm:spPr/>
    </dgm:pt>
    <dgm:pt modelId="{6CC21470-993C-458C-A169-B809EFEA2D82}" type="pres">
      <dgm:prSet presAssocID="{DDD60972-B2A8-467F-ADA7-258939991C48}" presName="parentLin" presStyleCnt="0"/>
      <dgm:spPr/>
    </dgm:pt>
    <dgm:pt modelId="{1A50FAB3-B574-43C0-BE8F-53C5DCA081F1}" type="pres">
      <dgm:prSet presAssocID="{DDD60972-B2A8-467F-ADA7-258939991C48}" presName="parentLeftMargin" presStyleLbl="node1" presStyleIdx="0" presStyleCnt="4"/>
      <dgm:spPr/>
    </dgm:pt>
    <dgm:pt modelId="{C762900E-4C00-419B-8875-E0F4F6804625}" type="pres">
      <dgm:prSet presAssocID="{DDD60972-B2A8-467F-ADA7-258939991C48}" presName="parentText" presStyleLbl="node1" presStyleIdx="1" presStyleCnt="4">
        <dgm:presLayoutVars>
          <dgm:chMax val="0"/>
          <dgm:bulletEnabled val="1"/>
        </dgm:presLayoutVars>
      </dgm:prSet>
      <dgm:spPr/>
    </dgm:pt>
    <dgm:pt modelId="{93452244-EC4D-49E2-8BDB-E5C2EA31E68F}" type="pres">
      <dgm:prSet presAssocID="{DDD60972-B2A8-467F-ADA7-258939991C48}" presName="negativeSpace" presStyleCnt="0"/>
      <dgm:spPr/>
    </dgm:pt>
    <dgm:pt modelId="{28A77C55-5604-4532-9947-9549284F3916}" type="pres">
      <dgm:prSet presAssocID="{DDD60972-B2A8-467F-ADA7-258939991C48}" presName="childText" presStyleLbl="conFgAcc1" presStyleIdx="1" presStyleCnt="4">
        <dgm:presLayoutVars>
          <dgm:bulletEnabled val="1"/>
        </dgm:presLayoutVars>
      </dgm:prSet>
      <dgm:spPr/>
    </dgm:pt>
    <dgm:pt modelId="{55A70019-D6FF-44E9-9838-0BD51EA53F72}" type="pres">
      <dgm:prSet presAssocID="{92E04C8A-9B8C-4C20-A916-467F96CD508E}" presName="spaceBetweenRectangles" presStyleCnt="0"/>
      <dgm:spPr/>
    </dgm:pt>
    <dgm:pt modelId="{5F955577-3D3F-4227-83BE-6F8E40D4AE11}" type="pres">
      <dgm:prSet presAssocID="{94D44E51-2B39-4C2D-948A-15591155BD10}" presName="parentLin" presStyleCnt="0"/>
      <dgm:spPr/>
    </dgm:pt>
    <dgm:pt modelId="{1F09037B-D144-4EA6-8A5B-CCE71BF80FC8}" type="pres">
      <dgm:prSet presAssocID="{94D44E51-2B39-4C2D-948A-15591155BD10}" presName="parentLeftMargin" presStyleLbl="node1" presStyleIdx="1" presStyleCnt="4"/>
      <dgm:spPr/>
    </dgm:pt>
    <dgm:pt modelId="{F2DFBA92-5E1B-4397-AB4F-7C4B6B351007}" type="pres">
      <dgm:prSet presAssocID="{94D44E51-2B39-4C2D-948A-15591155BD10}" presName="parentText" presStyleLbl="node1" presStyleIdx="2" presStyleCnt="4">
        <dgm:presLayoutVars>
          <dgm:chMax val="0"/>
          <dgm:bulletEnabled val="1"/>
        </dgm:presLayoutVars>
      </dgm:prSet>
      <dgm:spPr/>
    </dgm:pt>
    <dgm:pt modelId="{306ABF24-D296-430C-99F7-CC05C296876D}" type="pres">
      <dgm:prSet presAssocID="{94D44E51-2B39-4C2D-948A-15591155BD10}" presName="negativeSpace" presStyleCnt="0"/>
      <dgm:spPr/>
    </dgm:pt>
    <dgm:pt modelId="{BBA1FCBD-093F-4801-A4C1-7AF51558330F}" type="pres">
      <dgm:prSet presAssocID="{94D44E51-2B39-4C2D-948A-15591155BD10}" presName="childText" presStyleLbl="conFgAcc1" presStyleIdx="2" presStyleCnt="4">
        <dgm:presLayoutVars>
          <dgm:bulletEnabled val="1"/>
        </dgm:presLayoutVars>
      </dgm:prSet>
      <dgm:spPr/>
    </dgm:pt>
    <dgm:pt modelId="{9C56E242-24FA-46C7-8C94-1BED7C798508}" type="pres">
      <dgm:prSet presAssocID="{A178CBD1-72A5-401C-B57E-CD46E3469866}" presName="spaceBetweenRectangles" presStyleCnt="0"/>
      <dgm:spPr/>
    </dgm:pt>
    <dgm:pt modelId="{5FCF6B34-39A9-4910-9C9B-028456B035B1}" type="pres">
      <dgm:prSet presAssocID="{B989DC0E-143F-43D5-890F-D41B2AC43606}" presName="parentLin" presStyleCnt="0"/>
      <dgm:spPr/>
    </dgm:pt>
    <dgm:pt modelId="{5E313833-B6B5-42BC-A03F-FCD2BD706E50}" type="pres">
      <dgm:prSet presAssocID="{B989DC0E-143F-43D5-890F-D41B2AC43606}" presName="parentLeftMargin" presStyleLbl="node1" presStyleIdx="2" presStyleCnt="4"/>
      <dgm:spPr/>
    </dgm:pt>
    <dgm:pt modelId="{3BECBE2C-2A8E-411D-A4DA-76DB6F826060}" type="pres">
      <dgm:prSet presAssocID="{B989DC0E-143F-43D5-890F-D41B2AC43606}" presName="parentText" presStyleLbl="node1" presStyleIdx="3" presStyleCnt="4">
        <dgm:presLayoutVars>
          <dgm:chMax val="0"/>
          <dgm:bulletEnabled val="1"/>
        </dgm:presLayoutVars>
      </dgm:prSet>
      <dgm:spPr/>
    </dgm:pt>
    <dgm:pt modelId="{07F8966B-F168-450C-84D0-0B1C11731BEB}" type="pres">
      <dgm:prSet presAssocID="{B989DC0E-143F-43D5-890F-D41B2AC43606}" presName="negativeSpace" presStyleCnt="0"/>
      <dgm:spPr/>
    </dgm:pt>
    <dgm:pt modelId="{0186E94E-FD93-442F-925A-F82C4303E815}" type="pres">
      <dgm:prSet presAssocID="{B989DC0E-143F-43D5-890F-D41B2AC43606}" presName="childText" presStyleLbl="conFgAcc1" presStyleIdx="3" presStyleCnt="4">
        <dgm:presLayoutVars>
          <dgm:bulletEnabled val="1"/>
        </dgm:presLayoutVars>
      </dgm:prSet>
      <dgm:spPr>
        <a:ln>
          <a:solidFill>
            <a:srgbClr val="B6D551"/>
          </a:solidFill>
        </a:ln>
      </dgm:spPr>
    </dgm:pt>
  </dgm:ptLst>
  <dgm:cxnLst>
    <dgm:cxn modelId="{E43CD910-1D13-451F-B222-531A5BC5A199}" type="presOf" srcId="{854F4CD7-A0F0-40DF-A4D6-3628491C43CC}" destId="{BBA1FCBD-093F-4801-A4C1-7AF51558330F}" srcOrd="0" destOrd="0" presId="urn:microsoft.com/office/officeart/2005/8/layout/list1"/>
    <dgm:cxn modelId="{51991016-3CE0-40C5-A0B6-BDB9ABBF8982}" type="presOf" srcId="{B009EF2F-8E8D-4542-839B-4678BF45093B}" destId="{97D7F074-809C-43A6-9DA0-B86CA5B767EA}" srcOrd="0" destOrd="0" presId="urn:microsoft.com/office/officeart/2005/8/layout/list1"/>
    <dgm:cxn modelId="{F657D428-BBB9-459E-BBF6-4A4CE7F24287}" srcId="{B009EF2F-8E8D-4542-839B-4678BF45093B}" destId="{9150CFB5-8732-4F67-93CC-DF4AAF8A5371}" srcOrd="0" destOrd="0" parTransId="{A15EF3D9-37EE-402A-8A2B-195AF3E0EA27}" sibTransId="{C1607E52-75C1-4041-ADAD-0EB85E692EA9}"/>
    <dgm:cxn modelId="{3E8ECC31-FF14-4F19-8BE8-88FEA5740AAF}" type="presOf" srcId="{B989DC0E-143F-43D5-890F-D41B2AC43606}" destId="{5E313833-B6B5-42BC-A03F-FCD2BD706E50}" srcOrd="0" destOrd="0" presId="urn:microsoft.com/office/officeart/2005/8/layout/list1"/>
    <dgm:cxn modelId="{982E4C41-936E-4B98-907B-D5E978F722F1}" type="presOf" srcId="{DDD60972-B2A8-467F-ADA7-258939991C48}" destId="{C762900E-4C00-419B-8875-E0F4F6804625}" srcOrd="1" destOrd="0" presId="urn:microsoft.com/office/officeart/2005/8/layout/list1"/>
    <dgm:cxn modelId="{D67ECC6B-A49A-4D67-86FA-E4E7BE342309}" srcId="{B009EF2F-8E8D-4542-839B-4678BF45093B}" destId="{DDD60972-B2A8-467F-ADA7-258939991C48}" srcOrd="1" destOrd="0" parTransId="{0BA25006-A9AD-40D1-9742-0876FF0CE677}" sibTransId="{92E04C8A-9B8C-4C20-A916-467F96CD508E}"/>
    <dgm:cxn modelId="{34177B6C-B121-4DD3-9399-0E78A250789D}" type="presOf" srcId="{94D44E51-2B39-4C2D-948A-15591155BD10}" destId="{1F09037B-D144-4EA6-8A5B-CCE71BF80FC8}" srcOrd="0" destOrd="0" presId="urn:microsoft.com/office/officeart/2005/8/layout/list1"/>
    <dgm:cxn modelId="{7AD45C51-F77F-4F84-8861-1F931DBDA684}" srcId="{B009EF2F-8E8D-4542-839B-4678BF45093B}" destId="{94D44E51-2B39-4C2D-948A-15591155BD10}" srcOrd="2" destOrd="0" parTransId="{55D76133-4A7D-4E8D-AB2C-005B4850E6D7}" sibTransId="{A178CBD1-72A5-401C-B57E-CD46E3469866}"/>
    <dgm:cxn modelId="{17328971-DC05-4D06-A6CF-904851B8D260}" srcId="{94D44E51-2B39-4C2D-948A-15591155BD10}" destId="{854F4CD7-A0F0-40DF-A4D6-3628491C43CC}" srcOrd="0" destOrd="0" parTransId="{FC5C1836-7EAC-4057-B156-32814A38C0BE}" sibTransId="{7F6E3475-07BF-4B55-B7CF-E46FC9E37BA4}"/>
    <dgm:cxn modelId="{E8EBE179-2F5C-4A8B-926A-F5344DCAF714}" type="presOf" srcId="{B989DC0E-143F-43D5-890F-D41B2AC43606}" destId="{3BECBE2C-2A8E-411D-A4DA-76DB6F826060}" srcOrd="1" destOrd="0" presId="urn:microsoft.com/office/officeart/2005/8/layout/list1"/>
    <dgm:cxn modelId="{1EF36187-5A9B-43AB-94BF-F4B5F3B1D9E8}" type="presOf" srcId="{A9D73AB7-714D-4138-8BD5-F7918022EF4F}" destId="{9B7E6464-C1C2-41CB-8703-2D7103B6210E}" srcOrd="0" destOrd="0" presId="urn:microsoft.com/office/officeart/2005/8/layout/list1"/>
    <dgm:cxn modelId="{1BA97891-B91D-429D-844F-F1002CDAB644}" type="presOf" srcId="{6910DBC9-675F-4115-85CB-88CA7DCA23DA}" destId="{28A77C55-5604-4532-9947-9549284F3916}" srcOrd="0" destOrd="0" presId="urn:microsoft.com/office/officeart/2005/8/layout/list1"/>
    <dgm:cxn modelId="{E5B9F491-27C7-49B3-8C1B-C5ACCA8A1D18}" srcId="{DDD60972-B2A8-467F-ADA7-258939991C48}" destId="{6910DBC9-675F-4115-85CB-88CA7DCA23DA}" srcOrd="0" destOrd="0" parTransId="{E1D10FAE-A909-4CB3-B58F-4E7C6A3A182A}" sibTransId="{E96B03FC-BD2C-4B76-B86B-7FC2CA70B16B}"/>
    <dgm:cxn modelId="{F2BF859D-0DAB-46CA-BBC4-867B9178C6E4}" srcId="{B009EF2F-8E8D-4542-839B-4678BF45093B}" destId="{B989DC0E-143F-43D5-890F-D41B2AC43606}" srcOrd="3" destOrd="0" parTransId="{5F2BD913-DB0F-4175-B813-B48E0C18FD9E}" sibTransId="{44CDF316-385B-4D4F-B547-175FFCF18E13}"/>
    <dgm:cxn modelId="{234D66B9-9C0E-4B4D-B5CF-1B2031E79C56}" srcId="{9150CFB5-8732-4F67-93CC-DF4AAF8A5371}" destId="{A9D73AB7-714D-4138-8BD5-F7918022EF4F}" srcOrd="0" destOrd="0" parTransId="{DB34BB3D-547D-4CE8-B392-2129A3D05438}" sibTransId="{346FAA82-FCA1-4BD4-9C12-9F4B646F49C1}"/>
    <dgm:cxn modelId="{C55429D7-3C44-4836-AE94-A28E96F1E07D}" type="presOf" srcId="{9150CFB5-8732-4F67-93CC-DF4AAF8A5371}" destId="{EBE545FB-C019-493E-B01D-F9A19ED80F02}" srcOrd="0" destOrd="0" presId="urn:microsoft.com/office/officeart/2005/8/layout/list1"/>
    <dgm:cxn modelId="{6116F7DA-72BB-4157-A49D-A55DD64A82A6}" type="presOf" srcId="{9150CFB5-8732-4F67-93CC-DF4AAF8A5371}" destId="{551A2AC3-BABC-46EB-ABDC-2FA44CA6C4EC}" srcOrd="1" destOrd="0" presId="urn:microsoft.com/office/officeart/2005/8/layout/list1"/>
    <dgm:cxn modelId="{05B776E2-82E5-4C32-A8ED-889B3BE9879D}" type="presOf" srcId="{DDD60972-B2A8-467F-ADA7-258939991C48}" destId="{1A50FAB3-B574-43C0-BE8F-53C5DCA081F1}" srcOrd="0" destOrd="0" presId="urn:microsoft.com/office/officeart/2005/8/layout/list1"/>
    <dgm:cxn modelId="{6945BCE9-CA5A-46BC-A3B3-2DCF1F2F5A68}" type="presOf" srcId="{94D44E51-2B39-4C2D-948A-15591155BD10}" destId="{F2DFBA92-5E1B-4397-AB4F-7C4B6B351007}" srcOrd="1" destOrd="0" presId="urn:microsoft.com/office/officeart/2005/8/layout/list1"/>
    <dgm:cxn modelId="{99E64715-6F64-4367-9AF6-A799D85CAC42}" type="presParOf" srcId="{97D7F074-809C-43A6-9DA0-B86CA5B767EA}" destId="{C18D86E2-FAA6-4297-8245-E96AEDC00AE7}" srcOrd="0" destOrd="0" presId="urn:microsoft.com/office/officeart/2005/8/layout/list1"/>
    <dgm:cxn modelId="{077BDB41-99D1-49FF-94E8-6AD122A5D5FF}" type="presParOf" srcId="{C18D86E2-FAA6-4297-8245-E96AEDC00AE7}" destId="{EBE545FB-C019-493E-B01D-F9A19ED80F02}" srcOrd="0" destOrd="0" presId="urn:microsoft.com/office/officeart/2005/8/layout/list1"/>
    <dgm:cxn modelId="{AA3801E4-D28C-483F-9A4E-97525D19B3FD}" type="presParOf" srcId="{C18D86E2-FAA6-4297-8245-E96AEDC00AE7}" destId="{551A2AC3-BABC-46EB-ABDC-2FA44CA6C4EC}" srcOrd="1" destOrd="0" presId="urn:microsoft.com/office/officeart/2005/8/layout/list1"/>
    <dgm:cxn modelId="{BFAA2A8B-990D-4589-8ED6-A9A52AB61AAA}" type="presParOf" srcId="{97D7F074-809C-43A6-9DA0-B86CA5B767EA}" destId="{9FE855C0-A4CD-4E3B-8F86-FFC1449632E0}" srcOrd="1" destOrd="0" presId="urn:microsoft.com/office/officeart/2005/8/layout/list1"/>
    <dgm:cxn modelId="{CF2266DF-1901-401A-8750-ECAC48959BC9}" type="presParOf" srcId="{97D7F074-809C-43A6-9DA0-B86CA5B767EA}" destId="{9B7E6464-C1C2-41CB-8703-2D7103B6210E}" srcOrd="2" destOrd="0" presId="urn:microsoft.com/office/officeart/2005/8/layout/list1"/>
    <dgm:cxn modelId="{45BB8140-3DC5-429C-948C-41D9310907D1}" type="presParOf" srcId="{97D7F074-809C-43A6-9DA0-B86CA5B767EA}" destId="{D00CBE4A-A93E-47CF-AF29-7926862111B8}" srcOrd="3" destOrd="0" presId="urn:microsoft.com/office/officeart/2005/8/layout/list1"/>
    <dgm:cxn modelId="{7B74A482-CBFF-4FFD-A406-67188BF30803}" type="presParOf" srcId="{97D7F074-809C-43A6-9DA0-B86CA5B767EA}" destId="{6CC21470-993C-458C-A169-B809EFEA2D82}" srcOrd="4" destOrd="0" presId="urn:microsoft.com/office/officeart/2005/8/layout/list1"/>
    <dgm:cxn modelId="{2364DB5E-3416-4FF6-8DD5-3BEA0FC1C80E}" type="presParOf" srcId="{6CC21470-993C-458C-A169-B809EFEA2D82}" destId="{1A50FAB3-B574-43C0-BE8F-53C5DCA081F1}" srcOrd="0" destOrd="0" presId="urn:microsoft.com/office/officeart/2005/8/layout/list1"/>
    <dgm:cxn modelId="{28D8AD65-AF8E-42F4-8A1B-C868E2163AF7}" type="presParOf" srcId="{6CC21470-993C-458C-A169-B809EFEA2D82}" destId="{C762900E-4C00-419B-8875-E0F4F6804625}" srcOrd="1" destOrd="0" presId="urn:microsoft.com/office/officeart/2005/8/layout/list1"/>
    <dgm:cxn modelId="{887F96B7-CA51-4630-954E-3CE543102E5C}" type="presParOf" srcId="{97D7F074-809C-43A6-9DA0-B86CA5B767EA}" destId="{93452244-EC4D-49E2-8BDB-E5C2EA31E68F}" srcOrd="5" destOrd="0" presId="urn:microsoft.com/office/officeart/2005/8/layout/list1"/>
    <dgm:cxn modelId="{0B8DF2D4-D18C-40B5-B0DD-A07FC12C5284}" type="presParOf" srcId="{97D7F074-809C-43A6-9DA0-B86CA5B767EA}" destId="{28A77C55-5604-4532-9947-9549284F3916}" srcOrd="6" destOrd="0" presId="urn:microsoft.com/office/officeart/2005/8/layout/list1"/>
    <dgm:cxn modelId="{ADEE493E-699C-4A74-B12E-746A66813D43}" type="presParOf" srcId="{97D7F074-809C-43A6-9DA0-B86CA5B767EA}" destId="{55A70019-D6FF-44E9-9838-0BD51EA53F72}" srcOrd="7" destOrd="0" presId="urn:microsoft.com/office/officeart/2005/8/layout/list1"/>
    <dgm:cxn modelId="{7E98696C-0352-4818-9267-7450A1D6B0C6}" type="presParOf" srcId="{97D7F074-809C-43A6-9DA0-B86CA5B767EA}" destId="{5F955577-3D3F-4227-83BE-6F8E40D4AE11}" srcOrd="8" destOrd="0" presId="urn:microsoft.com/office/officeart/2005/8/layout/list1"/>
    <dgm:cxn modelId="{B0742635-C18A-4F7A-B9D8-688B4EE57C49}" type="presParOf" srcId="{5F955577-3D3F-4227-83BE-6F8E40D4AE11}" destId="{1F09037B-D144-4EA6-8A5B-CCE71BF80FC8}" srcOrd="0" destOrd="0" presId="urn:microsoft.com/office/officeart/2005/8/layout/list1"/>
    <dgm:cxn modelId="{319A5D78-26EB-4ED0-90A0-FA75E839945C}" type="presParOf" srcId="{5F955577-3D3F-4227-83BE-6F8E40D4AE11}" destId="{F2DFBA92-5E1B-4397-AB4F-7C4B6B351007}" srcOrd="1" destOrd="0" presId="urn:microsoft.com/office/officeart/2005/8/layout/list1"/>
    <dgm:cxn modelId="{75377C25-CEE6-4987-8821-BDC61F2BE054}" type="presParOf" srcId="{97D7F074-809C-43A6-9DA0-B86CA5B767EA}" destId="{306ABF24-D296-430C-99F7-CC05C296876D}" srcOrd="9" destOrd="0" presId="urn:microsoft.com/office/officeart/2005/8/layout/list1"/>
    <dgm:cxn modelId="{2D1F30C4-C748-4C1D-B76F-904A4561CFB4}" type="presParOf" srcId="{97D7F074-809C-43A6-9DA0-B86CA5B767EA}" destId="{BBA1FCBD-093F-4801-A4C1-7AF51558330F}" srcOrd="10" destOrd="0" presId="urn:microsoft.com/office/officeart/2005/8/layout/list1"/>
    <dgm:cxn modelId="{6EF633C7-AB31-4D77-A7AC-B27C8986A54E}" type="presParOf" srcId="{97D7F074-809C-43A6-9DA0-B86CA5B767EA}" destId="{9C56E242-24FA-46C7-8C94-1BED7C798508}" srcOrd="11" destOrd="0" presId="urn:microsoft.com/office/officeart/2005/8/layout/list1"/>
    <dgm:cxn modelId="{D75C165E-DA50-41AA-8D87-F39685245D16}" type="presParOf" srcId="{97D7F074-809C-43A6-9DA0-B86CA5B767EA}" destId="{5FCF6B34-39A9-4910-9C9B-028456B035B1}" srcOrd="12" destOrd="0" presId="urn:microsoft.com/office/officeart/2005/8/layout/list1"/>
    <dgm:cxn modelId="{0A5FA09A-C8BC-4894-AE67-04A29F28908F}" type="presParOf" srcId="{5FCF6B34-39A9-4910-9C9B-028456B035B1}" destId="{5E313833-B6B5-42BC-A03F-FCD2BD706E50}" srcOrd="0" destOrd="0" presId="urn:microsoft.com/office/officeart/2005/8/layout/list1"/>
    <dgm:cxn modelId="{80FEDEE9-D8F7-4A85-9532-F4238B359D4F}" type="presParOf" srcId="{5FCF6B34-39A9-4910-9C9B-028456B035B1}" destId="{3BECBE2C-2A8E-411D-A4DA-76DB6F826060}" srcOrd="1" destOrd="0" presId="urn:microsoft.com/office/officeart/2005/8/layout/list1"/>
    <dgm:cxn modelId="{1CD58DA8-62EC-4661-B25A-640E085066CA}" type="presParOf" srcId="{97D7F074-809C-43A6-9DA0-B86CA5B767EA}" destId="{07F8966B-F168-450C-84D0-0B1C11731BEB}" srcOrd="13" destOrd="0" presId="urn:microsoft.com/office/officeart/2005/8/layout/list1"/>
    <dgm:cxn modelId="{4155940C-17E6-4E6C-9237-153E300640D8}" type="presParOf" srcId="{97D7F074-809C-43A6-9DA0-B86CA5B767EA}" destId="{0186E94E-FD93-442F-925A-F82C4303E81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28686E-2C0A-433D-AAE1-9691FCAD44A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14BA538C-E940-4313-9FDF-405E41C6CADA}">
      <dgm:prSet custT="1"/>
      <dgm:spPr/>
      <dgm:t>
        <a:bodyPr/>
        <a:lstStyle/>
        <a:p>
          <a:r>
            <a:rPr lang="en-US" sz="2200" b="0" i="0" dirty="0">
              <a:latin typeface="Arial" panose="020B0604020202020204" pitchFamily="34" charset="0"/>
              <a:cs typeface="Arial" panose="020B0604020202020204" pitchFamily="34" charset="0"/>
            </a:rPr>
            <a:t>More than 40 million adults in the U.S. suffer from a mental illness.</a:t>
          </a:r>
          <a:endParaRPr lang="en-US" sz="2200" dirty="0">
            <a:latin typeface="Arial" panose="020B0604020202020204" pitchFamily="34" charset="0"/>
            <a:cs typeface="Arial" panose="020B0604020202020204" pitchFamily="34" charset="0"/>
          </a:endParaRPr>
        </a:p>
      </dgm:t>
    </dgm:pt>
    <dgm:pt modelId="{1BCB1D56-3856-4B2F-9C77-049574393529}" type="parTrans" cxnId="{6CA0C8CA-49E0-4940-833C-4C4B2F610678}">
      <dgm:prSet/>
      <dgm:spPr/>
      <dgm:t>
        <a:bodyPr/>
        <a:lstStyle/>
        <a:p>
          <a:endParaRPr lang="en-US" sz="1600"/>
        </a:p>
      </dgm:t>
    </dgm:pt>
    <dgm:pt modelId="{2EBEA190-147B-479B-9818-7F0094502E99}" type="sibTrans" cxnId="{6CA0C8CA-49E0-4940-833C-4C4B2F610678}">
      <dgm:prSet/>
      <dgm:spPr/>
      <dgm:t>
        <a:bodyPr/>
        <a:lstStyle/>
        <a:p>
          <a:endParaRPr lang="en-US" sz="1600"/>
        </a:p>
      </dgm:t>
    </dgm:pt>
    <dgm:pt modelId="{67FDDB9F-03DA-47D2-A152-B16FA65D8685}">
      <dgm:prSet custT="1"/>
      <dgm:spPr/>
      <dgm:t>
        <a:bodyPr/>
        <a:lstStyle/>
        <a:p>
          <a:pPr algn="ctr"/>
          <a:r>
            <a:rPr lang="en-US" sz="2000" b="0" i="0" dirty="0">
              <a:latin typeface="Arial" panose="020B0604020202020204" pitchFamily="34" charset="0"/>
              <a:cs typeface="Arial" panose="020B0604020202020204" pitchFamily="34" charset="0"/>
            </a:rPr>
            <a:t>Victims of natural disasters are at an increased risk of anxiety, depression, PTSD, and suicide.</a:t>
          </a:r>
          <a:endParaRPr lang="en-US" sz="2000" dirty="0">
            <a:latin typeface="Arial" panose="020B0604020202020204" pitchFamily="34" charset="0"/>
            <a:cs typeface="Arial" panose="020B0604020202020204" pitchFamily="34" charset="0"/>
          </a:endParaRPr>
        </a:p>
      </dgm:t>
    </dgm:pt>
    <dgm:pt modelId="{A536BB15-F9CA-4E22-B10A-B6AA09F5003E}" type="parTrans" cxnId="{5E9B0DCB-004C-4D1F-8C6F-48921069FE16}">
      <dgm:prSet/>
      <dgm:spPr/>
      <dgm:t>
        <a:bodyPr/>
        <a:lstStyle/>
        <a:p>
          <a:endParaRPr lang="en-US" sz="1600"/>
        </a:p>
      </dgm:t>
    </dgm:pt>
    <dgm:pt modelId="{A3CBED5A-6232-47AA-A414-D31003DF6DCF}" type="sibTrans" cxnId="{5E9B0DCB-004C-4D1F-8C6F-48921069FE16}">
      <dgm:prSet/>
      <dgm:spPr/>
      <dgm:t>
        <a:bodyPr/>
        <a:lstStyle/>
        <a:p>
          <a:endParaRPr lang="en-US" sz="1600"/>
        </a:p>
      </dgm:t>
    </dgm:pt>
    <dgm:pt modelId="{BB12C012-EB36-49A8-BDAE-037E8338CDE1}">
      <dgm:prSet custT="1"/>
      <dgm:spPr/>
      <dgm:t>
        <a:bodyPr/>
        <a:lstStyle/>
        <a:p>
          <a:r>
            <a:rPr lang="en-US" sz="2000" b="0" i="0" dirty="0">
              <a:latin typeface="Arial" panose="020B0604020202020204" pitchFamily="34" charset="0"/>
              <a:cs typeface="Arial" panose="020B0604020202020204" pitchFamily="34" charset="0"/>
            </a:rPr>
            <a:t>25-50% of people exposed to an extreme weather disaster are at risk of adverse mental health effects.</a:t>
          </a:r>
          <a:endParaRPr lang="en-US" sz="2000" dirty="0">
            <a:latin typeface="Arial" panose="020B0604020202020204" pitchFamily="34" charset="0"/>
            <a:cs typeface="Arial" panose="020B0604020202020204" pitchFamily="34" charset="0"/>
          </a:endParaRPr>
        </a:p>
      </dgm:t>
    </dgm:pt>
    <dgm:pt modelId="{071E4527-ECE8-4B37-A595-222E31FAE03D}" type="parTrans" cxnId="{6BEC175C-6B6C-43AD-BF34-A5890D1DFDCD}">
      <dgm:prSet/>
      <dgm:spPr/>
      <dgm:t>
        <a:bodyPr/>
        <a:lstStyle/>
        <a:p>
          <a:endParaRPr lang="en-US" sz="1600"/>
        </a:p>
      </dgm:t>
    </dgm:pt>
    <dgm:pt modelId="{7E3B7676-013E-41B2-8755-A9CDF35C929D}" type="sibTrans" cxnId="{6BEC175C-6B6C-43AD-BF34-A5890D1DFDCD}">
      <dgm:prSet/>
      <dgm:spPr/>
      <dgm:t>
        <a:bodyPr/>
        <a:lstStyle/>
        <a:p>
          <a:endParaRPr lang="en-US" sz="1600"/>
        </a:p>
      </dgm:t>
    </dgm:pt>
    <dgm:pt modelId="{74791524-0337-401E-99CE-1F3ACBCA9358}">
      <dgm:prSet custT="1"/>
      <dgm:spPr/>
      <dgm:t>
        <a:bodyPr/>
        <a:lstStyle/>
        <a:p>
          <a:r>
            <a:rPr lang="en-US" sz="2000" b="0" i="0" dirty="0">
              <a:latin typeface="Arial" panose="020B0604020202020204" pitchFamily="34" charset="0"/>
              <a:cs typeface="Arial" panose="020B0604020202020204" pitchFamily="34" charset="0"/>
            </a:rPr>
            <a:t>Up to 54% of adults and 45% of children suffer depression after a natural disaster.</a:t>
          </a:r>
          <a:endParaRPr lang="en-US" sz="2000" dirty="0">
            <a:latin typeface="Arial" panose="020B0604020202020204" pitchFamily="34" charset="0"/>
            <a:cs typeface="Arial" panose="020B0604020202020204" pitchFamily="34" charset="0"/>
          </a:endParaRPr>
        </a:p>
      </dgm:t>
    </dgm:pt>
    <dgm:pt modelId="{C2094602-19E5-44F0-8134-6D29257D62E9}" type="parTrans" cxnId="{CFEF8ECF-6159-40B8-AE20-23247B6599DC}">
      <dgm:prSet/>
      <dgm:spPr/>
      <dgm:t>
        <a:bodyPr/>
        <a:lstStyle/>
        <a:p>
          <a:endParaRPr lang="en-US" sz="1600"/>
        </a:p>
      </dgm:t>
    </dgm:pt>
    <dgm:pt modelId="{3268A2A5-D639-4D09-A481-6BC4729269D2}" type="sibTrans" cxnId="{CFEF8ECF-6159-40B8-AE20-23247B6599DC}">
      <dgm:prSet/>
      <dgm:spPr/>
      <dgm:t>
        <a:bodyPr/>
        <a:lstStyle/>
        <a:p>
          <a:endParaRPr lang="en-US" sz="1600"/>
        </a:p>
      </dgm:t>
    </dgm:pt>
    <dgm:pt modelId="{FF1A828E-70C2-431A-8C16-5F39449487CD}">
      <dgm:prSet custT="1"/>
      <dgm:spPr/>
      <dgm:t>
        <a:bodyPr/>
        <a:lstStyle/>
        <a:p>
          <a:pPr algn="ctr"/>
          <a:r>
            <a:rPr lang="en-US" sz="2000" b="0" i="0" dirty="0">
              <a:latin typeface="Arial" panose="020B0604020202020204" pitchFamily="34" charset="0"/>
              <a:cs typeface="Arial" panose="020B0604020202020204" pitchFamily="34" charset="0"/>
            </a:rPr>
            <a:t>49% of the survivors of Hurricane Katrina developed an anxiety or mood disorder, and 1 in 6 developed PTSD. Suicide and suicidal ideation more than doubled.</a:t>
          </a:r>
          <a:endParaRPr lang="en-US" sz="2000" dirty="0">
            <a:latin typeface="Arial" panose="020B0604020202020204" pitchFamily="34" charset="0"/>
            <a:cs typeface="Arial" panose="020B0604020202020204" pitchFamily="34" charset="0"/>
          </a:endParaRPr>
        </a:p>
      </dgm:t>
    </dgm:pt>
    <dgm:pt modelId="{F9807D6E-C068-49AA-B7F3-249DA72908EC}" type="parTrans" cxnId="{6CF80BE4-0A35-48A1-AABE-64DDA1D8EC6A}">
      <dgm:prSet/>
      <dgm:spPr/>
      <dgm:t>
        <a:bodyPr/>
        <a:lstStyle/>
        <a:p>
          <a:endParaRPr lang="en-US" sz="1600"/>
        </a:p>
      </dgm:t>
    </dgm:pt>
    <dgm:pt modelId="{10289763-E2D2-4131-AA80-1FA9CA13DEEA}" type="sibTrans" cxnId="{6CF80BE4-0A35-48A1-AABE-64DDA1D8EC6A}">
      <dgm:prSet/>
      <dgm:spPr/>
      <dgm:t>
        <a:bodyPr/>
        <a:lstStyle/>
        <a:p>
          <a:endParaRPr lang="en-US" sz="1600"/>
        </a:p>
      </dgm:t>
    </dgm:pt>
    <dgm:pt modelId="{C05ADE21-E879-4D37-AB41-4E49D9029619}">
      <dgm:prSet custT="1"/>
      <dgm:spPr/>
      <dgm:t>
        <a:bodyPr/>
        <a:lstStyle/>
        <a:p>
          <a:pPr algn="ctr"/>
          <a:r>
            <a:rPr lang="en-US" sz="2000" b="0" i="0" dirty="0">
              <a:latin typeface="Arial" panose="020B0604020202020204" pitchFamily="34" charset="0"/>
              <a:cs typeface="Arial" panose="020B0604020202020204" pitchFamily="34" charset="0"/>
            </a:rPr>
            <a:t>Anniversaries of disasters may trigger an uptick in mental health crises for survivors.</a:t>
          </a:r>
          <a:endParaRPr lang="en-US" sz="2000" dirty="0">
            <a:latin typeface="Arial" panose="020B0604020202020204" pitchFamily="34" charset="0"/>
            <a:cs typeface="Arial" panose="020B0604020202020204" pitchFamily="34" charset="0"/>
          </a:endParaRPr>
        </a:p>
      </dgm:t>
    </dgm:pt>
    <dgm:pt modelId="{AD24A497-7574-4C9D-9543-C4687C80D72C}" type="parTrans" cxnId="{53E9FD24-6063-4F67-8C49-9ADB1DB60386}">
      <dgm:prSet/>
      <dgm:spPr/>
      <dgm:t>
        <a:bodyPr/>
        <a:lstStyle/>
        <a:p>
          <a:endParaRPr lang="en-US" sz="1600"/>
        </a:p>
      </dgm:t>
    </dgm:pt>
    <dgm:pt modelId="{9B03EAD6-7F1C-44F4-8B10-76975DD40640}" type="sibTrans" cxnId="{53E9FD24-6063-4F67-8C49-9ADB1DB60386}">
      <dgm:prSet/>
      <dgm:spPr/>
      <dgm:t>
        <a:bodyPr/>
        <a:lstStyle/>
        <a:p>
          <a:endParaRPr lang="en-US" sz="1600"/>
        </a:p>
      </dgm:t>
    </dgm:pt>
    <dgm:pt modelId="{6B847453-E214-4A63-827E-FE51211D95C8}" type="pres">
      <dgm:prSet presAssocID="{1328686E-2C0A-433D-AAE1-9691FCAD44AF}" presName="compositeShape" presStyleCnt="0">
        <dgm:presLayoutVars>
          <dgm:chMax val="7"/>
          <dgm:dir/>
          <dgm:resizeHandles val="exact"/>
        </dgm:presLayoutVars>
      </dgm:prSet>
      <dgm:spPr/>
    </dgm:pt>
    <dgm:pt modelId="{3D942464-9CFB-477E-95B7-963C21E551D0}" type="pres">
      <dgm:prSet presAssocID="{14BA538C-E940-4313-9FDF-405E41C6CADA}" presName="circ1" presStyleLbl="vennNode1" presStyleIdx="0" presStyleCnt="6"/>
      <dgm:spPr>
        <a:solidFill>
          <a:srgbClr val="91CFF1"/>
        </a:solidFill>
      </dgm:spPr>
    </dgm:pt>
    <dgm:pt modelId="{419323C4-FEF2-403E-A940-879FB49D749E}" type="pres">
      <dgm:prSet presAssocID="{14BA538C-E940-4313-9FDF-405E41C6CADA}" presName="circ1Tx" presStyleLbl="revTx" presStyleIdx="0" presStyleCnt="0" custScaleX="206240" custLinFactNeighborX="-5718" custLinFactNeighborY="9074">
        <dgm:presLayoutVars>
          <dgm:chMax val="0"/>
          <dgm:chPref val="0"/>
          <dgm:bulletEnabled val="1"/>
        </dgm:presLayoutVars>
      </dgm:prSet>
      <dgm:spPr/>
    </dgm:pt>
    <dgm:pt modelId="{FA9C53DA-32EA-4348-AA2A-0BE4213E5B07}" type="pres">
      <dgm:prSet presAssocID="{67FDDB9F-03DA-47D2-A152-B16FA65D8685}" presName="circ2" presStyleLbl="vennNode1" presStyleIdx="1" presStyleCnt="6"/>
      <dgm:spPr>
        <a:solidFill>
          <a:srgbClr val="91CFF1">
            <a:alpha val="50000"/>
          </a:srgbClr>
        </a:solidFill>
      </dgm:spPr>
    </dgm:pt>
    <dgm:pt modelId="{6535640E-CFC2-4884-BA3C-CD5C65AF9039}" type="pres">
      <dgm:prSet presAssocID="{67FDDB9F-03DA-47D2-A152-B16FA65D8685}" presName="circ2Tx" presStyleLbl="revTx" presStyleIdx="0" presStyleCnt="0" custScaleX="145977" custScaleY="170362" custLinFactNeighborX="71463" custLinFactNeighborY="12633">
        <dgm:presLayoutVars>
          <dgm:chMax val="0"/>
          <dgm:chPref val="0"/>
          <dgm:bulletEnabled val="1"/>
        </dgm:presLayoutVars>
      </dgm:prSet>
      <dgm:spPr/>
    </dgm:pt>
    <dgm:pt modelId="{F8803DAB-FF11-441D-87C1-43389148E455}" type="pres">
      <dgm:prSet presAssocID="{BB12C012-EB36-49A8-BDAE-037E8338CDE1}" presName="circ3" presStyleLbl="vennNode1" presStyleIdx="2" presStyleCnt="6"/>
      <dgm:spPr>
        <a:solidFill>
          <a:srgbClr val="91CFF1">
            <a:alpha val="50000"/>
          </a:srgbClr>
        </a:solidFill>
      </dgm:spPr>
    </dgm:pt>
    <dgm:pt modelId="{F1FDD5E0-F18C-4E5E-949A-C1F5ABA61C41}" type="pres">
      <dgm:prSet presAssocID="{BB12C012-EB36-49A8-BDAE-037E8338CDE1}" presName="circ3Tx" presStyleLbl="revTx" presStyleIdx="0" presStyleCnt="0" custScaleX="179061" custLinFactNeighborX="84173" custLinFactNeighborY="921">
        <dgm:presLayoutVars>
          <dgm:chMax val="0"/>
          <dgm:chPref val="0"/>
          <dgm:bulletEnabled val="1"/>
        </dgm:presLayoutVars>
      </dgm:prSet>
      <dgm:spPr/>
    </dgm:pt>
    <dgm:pt modelId="{E985F80D-DBB2-445B-9A35-F08288978292}" type="pres">
      <dgm:prSet presAssocID="{74791524-0337-401E-99CE-1F3ACBCA9358}" presName="circ4" presStyleLbl="vennNode1" presStyleIdx="3" presStyleCnt="6"/>
      <dgm:spPr>
        <a:solidFill>
          <a:srgbClr val="91CFF1">
            <a:alpha val="50000"/>
          </a:srgbClr>
        </a:solidFill>
      </dgm:spPr>
    </dgm:pt>
    <dgm:pt modelId="{5E4273B4-CACB-4399-8071-95C51FAADDB6}" type="pres">
      <dgm:prSet presAssocID="{74791524-0337-401E-99CE-1F3ACBCA9358}" presName="circ4Tx" presStyleLbl="revTx" presStyleIdx="0" presStyleCnt="0" custScaleX="236115" custScaleY="77807">
        <dgm:presLayoutVars>
          <dgm:chMax val="0"/>
          <dgm:chPref val="0"/>
          <dgm:bulletEnabled val="1"/>
        </dgm:presLayoutVars>
      </dgm:prSet>
      <dgm:spPr/>
    </dgm:pt>
    <dgm:pt modelId="{200DCAA5-4A16-4A62-AF53-97A2340DF20C}" type="pres">
      <dgm:prSet presAssocID="{FF1A828E-70C2-431A-8C16-5F39449487CD}" presName="circ5" presStyleLbl="vennNode1" presStyleIdx="4" presStyleCnt="6"/>
      <dgm:spPr>
        <a:solidFill>
          <a:srgbClr val="91CFF1">
            <a:alpha val="50000"/>
          </a:srgbClr>
        </a:solidFill>
      </dgm:spPr>
    </dgm:pt>
    <dgm:pt modelId="{03AD1ACF-D251-4BFB-9F97-4CDEE76B0C4F}" type="pres">
      <dgm:prSet presAssocID="{FF1A828E-70C2-431A-8C16-5F39449487CD}" presName="circ5Tx" presStyleLbl="revTx" presStyleIdx="0" presStyleCnt="0" custScaleX="225470" custLinFactNeighborX="-4873" custLinFactNeighborY="202">
        <dgm:presLayoutVars>
          <dgm:chMax val="0"/>
          <dgm:chPref val="0"/>
          <dgm:bulletEnabled val="1"/>
        </dgm:presLayoutVars>
      </dgm:prSet>
      <dgm:spPr/>
    </dgm:pt>
    <dgm:pt modelId="{C17E41D3-6AFE-4019-9026-C1E0F5EB42F9}" type="pres">
      <dgm:prSet presAssocID="{C05ADE21-E879-4D37-AB41-4E49D9029619}" presName="circ6" presStyleLbl="vennNode1" presStyleIdx="5" presStyleCnt="6" custScaleX="117204" custScaleY="109322"/>
      <dgm:spPr>
        <a:solidFill>
          <a:srgbClr val="91CFF1">
            <a:alpha val="50000"/>
          </a:srgbClr>
        </a:solidFill>
      </dgm:spPr>
    </dgm:pt>
    <dgm:pt modelId="{2B71482C-5922-407C-8DFB-8A43C4D638EE}" type="pres">
      <dgm:prSet presAssocID="{C05ADE21-E879-4D37-AB41-4E49D9029619}" presName="circ6Tx" presStyleLbl="revTx" presStyleIdx="0" presStyleCnt="0" custScaleX="154478" custLinFactNeighborX="-56541" custLinFactNeighborY="-989">
        <dgm:presLayoutVars>
          <dgm:chMax val="0"/>
          <dgm:chPref val="0"/>
          <dgm:bulletEnabled val="1"/>
        </dgm:presLayoutVars>
      </dgm:prSet>
      <dgm:spPr/>
    </dgm:pt>
  </dgm:ptLst>
  <dgm:cxnLst>
    <dgm:cxn modelId="{4621140C-9DAC-46D6-B556-F870028AEF2F}" type="presOf" srcId="{C05ADE21-E879-4D37-AB41-4E49D9029619}" destId="{2B71482C-5922-407C-8DFB-8A43C4D638EE}" srcOrd="0" destOrd="0" presId="urn:microsoft.com/office/officeart/2005/8/layout/venn1"/>
    <dgm:cxn modelId="{53E9FD24-6063-4F67-8C49-9ADB1DB60386}" srcId="{1328686E-2C0A-433D-AAE1-9691FCAD44AF}" destId="{C05ADE21-E879-4D37-AB41-4E49D9029619}" srcOrd="5" destOrd="0" parTransId="{AD24A497-7574-4C9D-9543-C4687C80D72C}" sibTransId="{9B03EAD6-7F1C-44F4-8B10-76975DD40640}"/>
    <dgm:cxn modelId="{E2E5CC28-E9F3-4E54-89CA-CF1F27CE3A0F}" type="presOf" srcId="{1328686E-2C0A-433D-AAE1-9691FCAD44AF}" destId="{6B847453-E214-4A63-827E-FE51211D95C8}" srcOrd="0" destOrd="0" presId="urn:microsoft.com/office/officeart/2005/8/layout/venn1"/>
    <dgm:cxn modelId="{4F3F4A3A-6253-4DC7-8CC3-E3F31027BAB0}" type="presOf" srcId="{FF1A828E-70C2-431A-8C16-5F39449487CD}" destId="{03AD1ACF-D251-4BFB-9F97-4CDEE76B0C4F}" srcOrd="0" destOrd="0" presId="urn:microsoft.com/office/officeart/2005/8/layout/venn1"/>
    <dgm:cxn modelId="{6BEC175C-6B6C-43AD-BF34-A5890D1DFDCD}" srcId="{1328686E-2C0A-433D-AAE1-9691FCAD44AF}" destId="{BB12C012-EB36-49A8-BDAE-037E8338CDE1}" srcOrd="2" destOrd="0" parTransId="{071E4527-ECE8-4B37-A595-222E31FAE03D}" sibTransId="{7E3B7676-013E-41B2-8755-A9CDF35C929D}"/>
    <dgm:cxn modelId="{B1FA795D-7046-4408-A3BA-0FED91C5C20E}" type="presOf" srcId="{BB12C012-EB36-49A8-BDAE-037E8338CDE1}" destId="{F1FDD5E0-F18C-4E5E-949A-C1F5ABA61C41}" srcOrd="0" destOrd="0" presId="urn:microsoft.com/office/officeart/2005/8/layout/venn1"/>
    <dgm:cxn modelId="{A198EAA1-3DB9-46E3-84B1-C06451D9DE45}" type="presOf" srcId="{67FDDB9F-03DA-47D2-A152-B16FA65D8685}" destId="{6535640E-CFC2-4884-BA3C-CD5C65AF9039}" srcOrd="0" destOrd="0" presId="urn:microsoft.com/office/officeart/2005/8/layout/venn1"/>
    <dgm:cxn modelId="{6CA0C8CA-49E0-4940-833C-4C4B2F610678}" srcId="{1328686E-2C0A-433D-AAE1-9691FCAD44AF}" destId="{14BA538C-E940-4313-9FDF-405E41C6CADA}" srcOrd="0" destOrd="0" parTransId="{1BCB1D56-3856-4B2F-9C77-049574393529}" sibTransId="{2EBEA190-147B-479B-9818-7F0094502E99}"/>
    <dgm:cxn modelId="{1ACF06CB-0C66-47DC-B731-51B4CC52FECD}" type="presOf" srcId="{14BA538C-E940-4313-9FDF-405E41C6CADA}" destId="{419323C4-FEF2-403E-A940-879FB49D749E}" srcOrd="0" destOrd="0" presId="urn:microsoft.com/office/officeart/2005/8/layout/venn1"/>
    <dgm:cxn modelId="{5E9B0DCB-004C-4D1F-8C6F-48921069FE16}" srcId="{1328686E-2C0A-433D-AAE1-9691FCAD44AF}" destId="{67FDDB9F-03DA-47D2-A152-B16FA65D8685}" srcOrd="1" destOrd="0" parTransId="{A536BB15-F9CA-4E22-B10A-B6AA09F5003E}" sibTransId="{A3CBED5A-6232-47AA-A414-D31003DF6DCF}"/>
    <dgm:cxn modelId="{CFEF8ECF-6159-40B8-AE20-23247B6599DC}" srcId="{1328686E-2C0A-433D-AAE1-9691FCAD44AF}" destId="{74791524-0337-401E-99CE-1F3ACBCA9358}" srcOrd="3" destOrd="0" parTransId="{C2094602-19E5-44F0-8134-6D29257D62E9}" sibTransId="{3268A2A5-D639-4D09-A481-6BC4729269D2}"/>
    <dgm:cxn modelId="{6CF80BE4-0A35-48A1-AABE-64DDA1D8EC6A}" srcId="{1328686E-2C0A-433D-AAE1-9691FCAD44AF}" destId="{FF1A828E-70C2-431A-8C16-5F39449487CD}" srcOrd="4" destOrd="0" parTransId="{F9807D6E-C068-49AA-B7F3-249DA72908EC}" sibTransId="{10289763-E2D2-4131-AA80-1FA9CA13DEEA}"/>
    <dgm:cxn modelId="{C5F86DF9-29EB-4224-B8D6-3ABAFF3497B1}" type="presOf" srcId="{74791524-0337-401E-99CE-1F3ACBCA9358}" destId="{5E4273B4-CACB-4399-8071-95C51FAADDB6}" srcOrd="0" destOrd="0" presId="urn:microsoft.com/office/officeart/2005/8/layout/venn1"/>
    <dgm:cxn modelId="{24FF2330-66A8-47D8-BF73-44F326F04EF9}" type="presParOf" srcId="{6B847453-E214-4A63-827E-FE51211D95C8}" destId="{3D942464-9CFB-477E-95B7-963C21E551D0}" srcOrd="0" destOrd="0" presId="urn:microsoft.com/office/officeart/2005/8/layout/venn1"/>
    <dgm:cxn modelId="{325D03F9-7DEE-44B7-ABB3-CBFBF6C412F2}" type="presParOf" srcId="{6B847453-E214-4A63-827E-FE51211D95C8}" destId="{419323C4-FEF2-403E-A940-879FB49D749E}" srcOrd="1" destOrd="0" presId="urn:microsoft.com/office/officeart/2005/8/layout/venn1"/>
    <dgm:cxn modelId="{279E8216-4806-4BD1-958A-80FCD9BE6585}" type="presParOf" srcId="{6B847453-E214-4A63-827E-FE51211D95C8}" destId="{FA9C53DA-32EA-4348-AA2A-0BE4213E5B07}" srcOrd="2" destOrd="0" presId="urn:microsoft.com/office/officeart/2005/8/layout/venn1"/>
    <dgm:cxn modelId="{33F9DE90-8497-4B9D-8FB2-FB82F9BCC004}" type="presParOf" srcId="{6B847453-E214-4A63-827E-FE51211D95C8}" destId="{6535640E-CFC2-4884-BA3C-CD5C65AF9039}" srcOrd="3" destOrd="0" presId="urn:microsoft.com/office/officeart/2005/8/layout/venn1"/>
    <dgm:cxn modelId="{E3DA6876-AF4E-4BD8-A2BA-B3517EC49DBA}" type="presParOf" srcId="{6B847453-E214-4A63-827E-FE51211D95C8}" destId="{F8803DAB-FF11-441D-87C1-43389148E455}" srcOrd="4" destOrd="0" presId="urn:microsoft.com/office/officeart/2005/8/layout/venn1"/>
    <dgm:cxn modelId="{FD2927B0-CB50-4389-999E-05182C8A05F3}" type="presParOf" srcId="{6B847453-E214-4A63-827E-FE51211D95C8}" destId="{F1FDD5E0-F18C-4E5E-949A-C1F5ABA61C41}" srcOrd="5" destOrd="0" presId="urn:microsoft.com/office/officeart/2005/8/layout/venn1"/>
    <dgm:cxn modelId="{BB661ED1-1734-456E-9BB1-DF6D9C7C8369}" type="presParOf" srcId="{6B847453-E214-4A63-827E-FE51211D95C8}" destId="{E985F80D-DBB2-445B-9A35-F08288978292}" srcOrd="6" destOrd="0" presId="urn:microsoft.com/office/officeart/2005/8/layout/venn1"/>
    <dgm:cxn modelId="{5DB195EF-B279-4B0E-988A-3835DDD0D6DD}" type="presParOf" srcId="{6B847453-E214-4A63-827E-FE51211D95C8}" destId="{5E4273B4-CACB-4399-8071-95C51FAADDB6}" srcOrd="7" destOrd="0" presId="urn:microsoft.com/office/officeart/2005/8/layout/venn1"/>
    <dgm:cxn modelId="{D52AE9D7-CEFD-4142-B8B3-AC29F76DB089}" type="presParOf" srcId="{6B847453-E214-4A63-827E-FE51211D95C8}" destId="{200DCAA5-4A16-4A62-AF53-97A2340DF20C}" srcOrd="8" destOrd="0" presId="urn:microsoft.com/office/officeart/2005/8/layout/venn1"/>
    <dgm:cxn modelId="{360CDC50-C18B-46C0-8EF9-A99729DD8B1B}" type="presParOf" srcId="{6B847453-E214-4A63-827E-FE51211D95C8}" destId="{03AD1ACF-D251-4BFB-9F97-4CDEE76B0C4F}" srcOrd="9" destOrd="0" presId="urn:microsoft.com/office/officeart/2005/8/layout/venn1"/>
    <dgm:cxn modelId="{AE66423E-662C-456B-83B1-38562C4D540A}" type="presParOf" srcId="{6B847453-E214-4A63-827E-FE51211D95C8}" destId="{C17E41D3-6AFE-4019-9026-C1E0F5EB42F9}" srcOrd="10" destOrd="0" presId="urn:microsoft.com/office/officeart/2005/8/layout/venn1"/>
    <dgm:cxn modelId="{0545235C-66BF-4947-BF50-4CE1934682EC}" type="presParOf" srcId="{6B847453-E214-4A63-827E-FE51211D95C8}" destId="{2B71482C-5922-407C-8DFB-8A43C4D638EE}"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49A63F6-8AC8-4B54-8928-2C6D75350D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D92E04-FB82-4D5B-B02E-8B7A475194ED}">
      <dgm:prSet phldrT="[Text]" custT="1"/>
      <dgm:spPr/>
      <dgm:t>
        <a:bodyPr/>
        <a:lstStyle/>
        <a:p>
          <a:r>
            <a:rPr lang="en-US" sz="1900" dirty="0">
              <a:latin typeface="Arial" panose="020B0604020202020204" pitchFamily="34" charset="0"/>
              <a:cs typeface="Arial" panose="020B0604020202020204" pitchFamily="34" charset="0"/>
            </a:rPr>
            <a:t>Tampa Airport for flights coming in from Israel</a:t>
          </a:r>
        </a:p>
      </dgm:t>
    </dgm:pt>
    <dgm:pt modelId="{6D280B62-CE73-487B-958F-5ADC95E0A8D1}" type="parTrans" cxnId="{2C2B9A74-98A1-4D09-9584-CE040EE106E7}">
      <dgm:prSet/>
      <dgm:spPr/>
      <dgm:t>
        <a:bodyPr/>
        <a:lstStyle/>
        <a:p>
          <a:endParaRPr lang="en-US"/>
        </a:p>
      </dgm:t>
    </dgm:pt>
    <dgm:pt modelId="{3FB9943D-0B12-4F0D-B0B8-BE4ED98C279E}" type="sibTrans" cxnId="{2C2B9A74-98A1-4D09-9584-CE040EE106E7}">
      <dgm:prSet/>
      <dgm:spPr/>
      <dgm:t>
        <a:bodyPr/>
        <a:lstStyle/>
        <a:p>
          <a:endParaRPr lang="en-US"/>
        </a:p>
      </dgm:t>
    </dgm:pt>
    <dgm:pt modelId="{B9634CC3-3846-45AE-85E7-24704FA8BCFC}">
      <dgm:prSet custT="1"/>
      <dgm:spPr/>
      <dgm:t>
        <a:bodyPr/>
        <a:lstStyle/>
        <a:p>
          <a:r>
            <a:rPr lang="en-US" sz="1900" dirty="0">
              <a:latin typeface="Arial" panose="020B0604020202020204" pitchFamily="34" charset="0"/>
              <a:cs typeface="Arial" panose="020B0604020202020204" pitchFamily="34" charset="0"/>
            </a:rPr>
            <a:t>Florida State Emergency Response Team (SERT), supported 4 flights and 700 Americans coming to Tampa from Israel.</a:t>
          </a:r>
        </a:p>
      </dgm:t>
    </dgm:pt>
    <dgm:pt modelId="{B90AAD13-4514-4E97-907E-EBDC377BC988}" type="parTrans" cxnId="{51FBE11F-6D1E-4B03-85DF-2F3C15115DC8}">
      <dgm:prSet/>
      <dgm:spPr/>
      <dgm:t>
        <a:bodyPr/>
        <a:lstStyle/>
        <a:p>
          <a:endParaRPr lang="en-US"/>
        </a:p>
      </dgm:t>
    </dgm:pt>
    <dgm:pt modelId="{A6E7D01C-43B4-4E5B-BB1C-A58CE4A15B0B}" type="sibTrans" cxnId="{51FBE11F-6D1E-4B03-85DF-2F3C15115DC8}">
      <dgm:prSet/>
      <dgm:spPr/>
      <dgm:t>
        <a:bodyPr/>
        <a:lstStyle/>
        <a:p>
          <a:endParaRPr lang="en-US"/>
        </a:p>
      </dgm:t>
    </dgm:pt>
    <dgm:pt modelId="{0FC07336-D16F-4634-9F3E-E2ABEBC71E0A}">
      <dgm:prSet custT="1"/>
      <dgm:spPr/>
      <dgm:t>
        <a:bodyPr/>
        <a:lstStyle/>
        <a:p>
          <a:r>
            <a:rPr lang="en-US" sz="1900" dirty="0">
              <a:latin typeface="Arial" panose="020B0604020202020204" pitchFamily="34" charset="0"/>
              <a:cs typeface="Arial" panose="020B0604020202020204" pitchFamily="34" charset="0"/>
            </a:rPr>
            <a:t>Two cargo planes with 85 pallets of donated supplies arrived in Tel-Aviv from Florida.</a:t>
          </a:r>
        </a:p>
      </dgm:t>
    </dgm:pt>
    <dgm:pt modelId="{8A49200B-F8B1-4F9E-AEDA-2E144027CD48}" type="parTrans" cxnId="{902678D5-673C-40BD-96A4-834E6000F713}">
      <dgm:prSet/>
      <dgm:spPr/>
      <dgm:t>
        <a:bodyPr/>
        <a:lstStyle/>
        <a:p>
          <a:endParaRPr lang="en-US"/>
        </a:p>
      </dgm:t>
    </dgm:pt>
    <dgm:pt modelId="{38F7BED0-B212-4EA3-B70C-C40E5AAB58C7}" type="sibTrans" cxnId="{902678D5-673C-40BD-96A4-834E6000F713}">
      <dgm:prSet/>
      <dgm:spPr/>
      <dgm:t>
        <a:bodyPr/>
        <a:lstStyle/>
        <a:p>
          <a:endParaRPr lang="en-US"/>
        </a:p>
      </dgm:t>
    </dgm:pt>
    <dgm:pt modelId="{670B2598-555C-452A-86B3-19B4EB7CF72B}">
      <dgm:prSet custT="1"/>
      <dgm:spPr/>
      <dgm:t>
        <a:bodyPr/>
        <a:lstStyle/>
        <a:p>
          <a:r>
            <a:rPr lang="en-US" sz="1900" dirty="0">
              <a:latin typeface="Arial" panose="020B0604020202020204" pitchFamily="34" charset="0"/>
              <a:cs typeface="Arial" panose="020B0604020202020204" pitchFamily="34" charset="0"/>
            </a:rPr>
            <a:t>Set up at the Sanford Airport then moved to the Orlando Airport for flights coming in from Haiti.</a:t>
          </a:r>
        </a:p>
      </dgm:t>
    </dgm:pt>
    <dgm:pt modelId="{953328D6-4641-47DF-A936-E97DA88BDACC}" type="parTrans" cxnId="{38B93B51-241A-4876-83F2-7DC3FB7EDD35}">
      <dgm:prSet/>
      <dgm:spPr/>
      <dgm:t>
        <a:bodyPr/>
        <a:lstStyle/>
        <a:p>
          <a:endParaRPr lang="en-US"/>
        </a:p>
      </dgm:t>
    </dgm:pt>
    <dgm:pt modelId="{38663563-8ECB-4EF3-9317-15F6A18F2544}" type="sibTrans" cxnId="{38B93B51-241A-4876-83F2-7DC3FB7EDD35}">
      <dgm:prSet/>
      <dgm:spPr/>
      <dgm:t>
        <a:bodyPr/>
        <a:lstStyle/>
        <a:p>
          <a:endParaRPr lang="en-US"/>
        </a:p>
      </dgm:t>
    </dgm:pt>
    <dgm:pt modelId="{0E408DB8-8F47-4DCC-9F8C-1C5968556FFE}">
      <dgm:prSet custT="1"/>
      <dgm:spPr>
        <a:solidFill>
          <a:srgbClr val="26A8E0"/>
        </a:solidFill>
      </dgm:spPr>
      <dgm:t>
        <a:bodyPr/>
        <a:lstStyle/>
        <a:p>
          <a:r>
            <a:rPr lang="en-US" sz="2200" dirty="0">
              <a:latin typeface="Arial" panose="020B0604020202020204" pitchFamily="34" charset="0"/>
              <a:cs typeface="Arial" panose="020B0604020202020204" pitchFamily="34" charset="0"/>
            </a:rPr>
            <a:t>HAITI</a:t>
          </a:r>
        </a:p>
      </dgm:t>
    </dgm:pt>
    <dgm:pt modelId="{F9810978-04F7-4B69-AF43-01F7B8796104}" type="parTrans" cxnId="{ACAE76F1-9F70-410B-9671-89801DCF4180}">
      <dgm:prSet/>
      <dgm:spPr/>
      <dgm:t>
        <a:bodyPr/>
        <a:lstStyle/>
        <a:p>
          <a:endParaRPr lang="en-US"/>
        </a:p>
      </dgm:t>
    </dgm:pt>
    <dgm:pt modelId="{1FBF4047-2835-4ED1-952F-02113AE5A480}" type="sibTrans" cxnId="{ACAE76F1-9F70-410B-9671-89801DCF4180}">
      <dgm:prSet/>
      <dgm:spPr/>
      <dgm:t>
        <a:bodyPr/>
        <a:lstStyle/>
        <a:p>
          <a:endParaRPr lang="en-US"/>
        </a:p>
      </dgm:t>
    </dgm:pt>
    <dgm:pt modelId="{CE38F95B-6F00-4B2D-A61A-2EFFAAF1C2C3}">
      <dgm:prSet custT="1"/>
      <dgm:spPr/>
      <dgm:t>
        <a:bodyPr/>
        <a:lstStyle/>
        <a:p>
          <a:r>
            <a:rPr lang="en-US" sz="1900" dirty="0">
              <a:latin typeface="Arial" panose="020B0604020202020204" pitchFamily="34" charset="0"/>
              <a:cs typeface="Arial" panose="020B0604020202020204" pitchFamily="34" charset="0"/>
            </a:rPr>
            <a:t>Evacuees had access to resources including food, water, medical treatment, and transportation home. </a:t>
          </a:r>
        </a:p>
      </dgm:t>
    </dgm:pt>
    <dgm:pt modelId="{59660E07-5B6B-4173-A896-31912BABEC9F}" type="parTrans" cxnId="{9504BFAD-A0B3-4858-BB77-19EEAA277970}">
      <dgm:prSet/>
      <dgm:spPr/>
      <dgm:t>
        <a:bodyPr/>
        <a:lstStyle/>
        <a:p>
          <a:endParaRPr lang="en-US"/>
        </a:p>
      </dgm:t>
    </dgm:pt>
    <dgm:pt modelId="{144F1B72-FB3D-4B04-ADFD-2546AC05832A}" type="sibTrans" cxnId="{9504BFAD-A0B3-4858-BB77-19EEAA277970}">
      <dgm:prSet/>
      <dgm:spPr/>
      <dgm:t>
        <a:bodyPr/>
        <a:lstStyle/>
        <a:p>
          <a:endParaRPr lang="en-US"/>
        </a:p>
      </dgm:t>
    </dgm:pt>
    <dgm:pt modelId="{7D231E50-8349-4A4F-8D1E-A28D6074341F}">
      <dgm:prSet phldrT="[Text]" custT="1"/>
      <dgm:spPr>
        <a:solidFill>
          <a:srgbClr val="26A8E0"/>
        </a:solidFill>
      </dgm:spPr>
      <dgm:t>
        <a:bodyPr/>
        <a:lstStyle/>
        <a:p>
          <a:r>
            <a:rPr lang="en-US" sz="2200" dirty="0">
              <a:latin typeface="Arial" panose="020B0604020202020204" pitchFamily="34" charset="0"/>
              <a:cs typeface="Arial" panose="020B0604020202020204" pitchFamily="34" charset="0"/>
            </a:rPr>
            <a:t>ISRAEL</a:t>
          </a:r>
        </a:p>
      </dgm:t>
    </dgm:pt>
    <dgm:pt modelId="{88922EEB-0323-4114-A001-85E9A5F64F8E}" type="parTrans" cxnId="{EF880B13-D577-4902-AECD-133AED55EA32}">
      <dgm:prSet/>
      <dgm:spPr/>
      <dgm:t>
        <a:bodyPr/>
        <a:lstStyle/>
        <a:p>
          <a:endParaRPr lang="en-US"/>
        </a:p>
      </dgm:t>
    </dgm:pt>
    <dgm:pt modelId="{2AF9790D-C221-4B3F-B05F-31A1D4F62E66}" type="sibTrans" cxnId="{EF880B13-D577-4902-AECD-133AED55EA32}">
      <dgm:prSet/>
      <dgm:spPr/>
      <dgm:t>
        <a:bodyPr/>
        <a:lstStyle/>
        <a:p>
          <a:endParaRPr lang="en-US"/>
        </a:p>
      </dgm:t>
    </dgm:pt>
    <dgm:pt modelId="{47C15E99-D10B-4F86-9184-6945E3E83CA4}">
      <dgm:prSet custT="1"/>
      <dgm:spPr/>
      <dgm:t>
        <a:bodyPr/>
        <a:lstStyle/>
        <a:p>
          <a:r>
            <a:rPr lang="en-US" sz="1900" dirty="0">
              <a:latin typeface="Arial" panose="020B0604020202020204" pitchFamily="34" charset="0"/>
              <a:cs typeface="Arial" panose="020B0604020202020204" pitchFamily="34" charset="0"/>
            </a:rPr>
            <a:t>SERT, private, and non-profit partners successfully rescued 722 Americans</a:t>
          </a:r>
        </a:p>
      </dgm:t>
    </dgm:pt>
    <dgm:pt modelId="{793B095C-3237-4575-A515-40B124C55C2D}" type="parTrans" cxnId="{BAB9EC35-B3A3-4330-9D78-BBA1D9E9EB27}">
      <dgm:prSet/>
      <dgm:spPr/>
      <dgm:t>
        <a:bodyPr/>
        <a:lstStyle/>
        <a:p>
          <a:endParaRPr lang="en-US"/>
        </a:p>
      </dgm:t>
    </dgm:pt>
    <dgm:pt modelId="{20CE04B7-67DE-4B58-B71D-32686F98FEB4}" type="sibTrans" cxnId="{BAB9EC35-B3A3-4330-9D78-BBA1D9E9EB27}">
      <dgm:prSet/>
      <dgm:spPr/>
      <dgm:t>
        <a:bodyPr/>
        <a:lstStyle/>
        <a:p>
          <a:endParaRPr lang="en-US"/>
        </a:p>
      </dgm:t>
    </dgm:pt>
    <dgm:pt modelId="{249491AF-9F84-47B4-A663-649A77ECF907}" type="pres">
      <dgm:prSet presAssocID="{949A63F6-8AC8-4B54-8928-2C6D75350D9E}" presName="linear" presStyleCnt="0">
        <dgm:presLayoutVars>
          <dgm:animLvl val="lvl"/>
          <dgm:resizeHandles val="exact"/>
        </dgm:presLayoutVars>
      </dgm:prSet>
      <dgm:spPr/>
    </dgm:pt>
    <dgm:pt modelId="{567518D1-DB39-4688-AA68-A59EAB9E021A}" type="pres">
      <dgm:prSet presAssocID="{7D231E50-8349-4A4F-8D1E-A28D6074341F}" presName="parentText" presStyleLbl="node1" presStyleIdx="0" presStyleCnt="2">
        <dgm:presLayoutVars>
          <dgm:chMax val="0"/>
          <dgm:bulletEnabled val="1"/>
        </dgm:presLayoutVars>
      </dgm:prSet>
      <dgm:spPr/>
    </dgm:pt>
    <dgm:pt modelId="{343ADF4F-B6E8-4B94-B41D-4754994E0711}" type="pres">
      <dgm:prSet presAssocID="{7D231E50-8349-4A4F-8D1E-A28D6074341F}" presName="childText" presStyleLbl="revTx" presStyleIdx="0" presStyleCnt="2">
        <dgm:presLayoutVars>
          <dgm:bulletEnabled val="1"/>
        </dgm:presLayoutVars>
      </dgm:prSet>
      <dgm:spPr/>
    </dgm:pt>
    <dgm:pt modelId="{2472976F-E9E5-4D29-93B4-6013DB292AE3}" type="pres">
      <dgm:prSet presAssocID="{0E408DB8-8F47-4DCC-9F8C-1C5968556FFE}" presName="parentText" presStyleLbl="node1" presStyleIdx="1" presStyleCnt="2">
        <dgm:presLayoutVars>
          <dgm:chMax val="0"/>
          <dgm:bulletEnabled val="1"/>
        </dgm:presLayoutVars>
      </dgm:prSet>
      <dgm:spPr/>
    </dgm:pt>
    <dgm:pt modelId="{CF55F44C-C497-42CA-A0A0-0242300B98A3}" type="pres">
      <dgm:prSet presAssocID="{0E408DB8-8F47-4DCC-9F8C-1C5968556FFE}" presName="childText" presStyleLbl="revTx" presStyleIdx="1" presStyleCnt="2">
        <dgm:presLayoutVars>
          <dgm:bulletEnabled val="1"/>
        </dgm:presLayoutVars>
      </dgm:prSet>
      <dgm:spPr/>
    </dgm:pt>
  </dgm:ptLst>
  <dgm:cxnLst>
    <dgm:cxn modelId="{37450203-A61C-416C-B66D-26B08E77E006}" type="presOf" srcId="{B9634CC3-3846-45AE-85E7-24704FA8BCFC}" destId="{343ADF4F-B6E8-4B94-B41D-4754994E0711}" srcOrd="0" destOrd="1" presId="urn:microsoft.com/office/officeart/2005/8/layout/vList2"/>
    <dgm:cxn modelId="{65AEAD05-A6D6-4BEB-8DDB-9C39735B11C6}" type="presOf" srcId="{47C15E99-D10B-4F86-9184-6945E3E83CA4}" destId="{CF55F44C-C497-42CA-A0A0-0242300B98A3}" srcOrd="0" destOrd="0" presId="urn:microsoft.com/office/officeart/2005/8/layout/vList2"/>
    <dgm:cxn modelId="{EF880B13-D577-4902-AECD-133AED55EA32}" srcId="{949A63F6-8AC8-4B54-8928-2C6D75350D9E}" destId="{7D231E50-8349-4A4F-8D1E-A28D6074341F}" srcOrd="0" destOrd="0" parTransId="{88922EEB-0323-4114-A001-85E9A5F64F8E}" sibTransId="{2AF9790D-C221-4B3F-B05F-31A1D4F62E66}"/>
    <dgm:cxn modelId="{0EF28314-EF70-4BDC-8FC1-90A39B9B6EE3}" type="presOf" srcId="{0FC07336-D16F-4634-9F3E-E2ABEBC71E0A}" destId="{343ADF4F-B6E8-4B94-B41D-4754994E0711}" srcOrd="0" destOrd="2" presId="urn:microsoft.com/office/officeart/2005/8/layout/vList2"/>
    <dgm:cxn modelId="{51FBE11F-6D1E-4B03-85DF-2F3C15115DC8}" srcId="{7D231E50-8349-4A4F-8D1E-A28D6074341F}" destId="{B9634CC3-3846-45AE-85E7-24704FA8BCFC}" srcOrd="1" destOrd="0" parTransId="{B90AAD13-4514-4E97-907E-EBDC377BC988}" sibTransId="{A6E7D01C-43B4-4E5B-BB1C-A58CE4A15B0B}"/>
    <dgm:cxn modelId="{52B52230-2922-448A-96F8-D79E18F61526}" type="presOf" srcId="{0E408DB8-8F47-4DCC-9F8C-1C5968556FFE}" destId="{2472976F-E9E5-4D29-93B4-6013DB292AE3}" srcOrd="0" destOrd="0" presId="urn:microsoft.com/office/officeart/2005/8/layout/vList2"/>
    <dgm:cxn modelId="{BAB9EC35-B3A3-4330-9D78-BBA1D9E9EB27}" srcId="{0E408DB8-8F47-4DCC-9F8C-1C5968556FFE}" destId="{47C15E99-D10B-4F86-9184-6945E3E83CA4}" srcOrd="0" destOrd="0" parTransId="{793B095C-3237-4575-A515-40B124C55C2D}" sibTransId="{20CE04B7-67DE-4B58-B71D-32686F98FEB4}"/>
    <dgm:cxn modelId="{D7B8664A-7E4F-49FD-B7D9-8286775DE1DA}" type="presOf" srcId="{CE38F95B-6F00-4B2D-A61A-2EFFAAF1C2C3}" destId="{CF55F44C-C497-42CA-A0A0-0242300B98A3}" srcOrd="0" destOrd="1" presId="urn:microsoft.com/office/officeart/2005/8/layout/vList2"/>
    <dgm:cxn modelId="{38B93B51-241A-4876-83F2-7DC3FB7EDD35}" srcId="{7D231E50-8349-4A4F-8D1E-A28D6074341F}" destId="{670B2598-555C-452A-86B3-19B4EB7CF72B}" srcOrd="3" destOrd="0" parTransId="{953328D6-4641-47DF-A936-E97DA88BDACC}" sibTransId="{38663563-8ECB-4EF3-9317-15F6A18F2544}"/>
    <dgm:cxn modelId="{2C2B9A74-98A1-4D09-9584-CE040EE106E7}" srcId="{7D231E50-8349-4A4F-8D1E-A28D6074341F}" destId="{85D92E04-FB82-4D5B-B02E-8B7A475194ED}" srcOrd="0" destOrd="0" parTransId="{6D280B62-CE73-487B-958F-5ADC95E0A8D1}" sibTransId="{3FB9943D-0B12-4F0D-B0B8-BE4ED98C279E}"/>
    <dgm:cxn modelId="{684C0279-2ACE-452C-8300-7B2B6577DC74}" type="presOf" srcId="{949A63F6-8AC8-4B54-8928-2C6D75350D9E}" destId="{249491AF-9F84-47B4-A663-649A77ECF907}" srcOrd="0" destOrd="0" presId="urn:microsoft.com/office/officeart/2005/8/layout/vList2"/>
    <dgm:cxn modelId="{8E5227A3-1B5A-471E-AC1C-F75D9AE5A876}" type="presOf" srcId="{7D231E50-8349-4A4F-8D1E-A28D6074341F}" destId="{567518D1-DB39-4688-AA68-A59EAB9E021A}" srcOrd="0" destOrd="0" presId="urn:microsoft.com/office/officeart/2005/8/layout/vList2"/>
    <dgm:cxn modelId="{9504BFAD-A0B3-4858-BB77-19EEAA277970}" srcId="{0E408DB8-8F47-4DCC-9F8C-1C5968556FFE}" destId="{CE38F95B-6F00-4B2D-A61A-2EFFAAF1C2C3}" srcOrd="1" destOrd="0" parTransId="{59660E07-5B6B-4173-A896-31912BABEC9F}" sibTransId="{144F1B72-FB3D-4B04-ADFD-2546AC05832A}"/>
    <dgm:cxn modelId="{7E71B9C7-3CB4-4717-8D14-08C91BFD5E6B}" type="presOf" srcId="{85D92E04-FB82-4D5B-B02E-8B7A475194ED}" destId="{343ADF4F-B6E8-4B94-B41D-4754994E0711}" srcOrd="0" destOrd="0" presId="urn:microsoft.com/office/officeart/2005/8/layout/vList2"/>
    <dgm:cxn modelId="{84356BCB-59DD-4A6F-808B-DCD079890135}" type="presOf" srcId="{670B2598-555C-452A-86B3-19B4EB7CF72B}" destId="{343ADF4F-B6E8-4B94-B41D-4754994E0711}" srcOrd="0" destOrd="3" presId="urn:microsoft.com/office/officeart/2005/8/layout/vList2"/>
    <dgm:cxn modelId="{902678D5-673C-40BD-96A4-834E6000F713}" srcId="{7D231E50-8349-4A4F-8D1E-A28D6074341F}" destId="{0FC07336-D16F-4634-9F3E-E2ABEBC71E0A}" srcOrd="2" destOrd="0" parTransId="{8A49200B-F8B1-4F9E-AEDA-2E144027CD48}" sibTransId="{38F7BED0-B212-4EA3-B70C-C40E5AAB58C7}"/>
    <dgm:cxn modelId="{ACAE76F1-9F70-410B-9671-89801DCF4180}" srcId="{949A63F6-8AC8-4B54-8928-2C6D75350D9E}" destId="{0E408DB8-8F47-4DCC-9F8C-1C5968556FFE}" srcOrd="1" destOrd="0" parTransId="{F9810978-04F7-4B69-AF43-01F7B8796104}" sibTransId="{1FBF4047-2835-4ED1-952F-02113AE5A480}"/>
    <dgm:cxn modelId="{AD7AA538-9084-4357-984B-ABE5A167F134}" type="presParOf" srcId="{249491AF-9F84-47B4-A663-649A77ECF907}" destId="{567518D1-DB39-4688-AA68-A59EAB9E021A}" srcOrd="0" destOrd="0" presId="urn:microsoft.com/office/officeart/2005/8/layout/vList2"/>
    <dgm:cxn modelId="{B100AE95-61FB-4EA3-9DC4-50CB9A382326}" type="presParOf" srcId="{249491AF-9F84-47B4-A663-649A77ECF907}" destId="{343ADF4F-B6E8-4B94-B41D-4754994E0711}" srcOrd="1" destOrd="0" presId="urn:microsoft.com/office/officeart/2005/8/layout/vList2"/>
    <dgm:cxn modelId="{7112DCB2-BED2-4E5F-93D6-0E9D62E15262}" type="presParOf" srcId="{249491AF-9F84-47B4-A663-649A77ECF907}" destId="{2472976F-E9E5-4D29-93B4-6013DB292AE3}" srcOrd="2" destOrd="0" presId="urn:microsoft.com/office/officeart/2005/8/layout/vList2"/>
    <dgm:cxn modelId="{AF908C64-9050-4D1B-B3E4-A4F0A5781B7B}" type="presParOf" srcId="{249491AF-9F84-47B4-A663-649A77ECF907}" destId="{CF55F44C-C497-42CA-A0A0-0242300B98A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121839-A409-42BC-ACA2-77A198962F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1DB805A-955A-43FA-8D66-39FCD9F06417}">
      <dgm:prSet phldrT="[Text]"/>
      <dgm:spPr>
        <a:solidFill>
          <a:srgbClr val="26A8E0"/>
        </a:solidFill>
      </dgm:spPr>
      <dgm:t>
        <a:bodyPr/>
        <a:lstStyle/>
        <a:p>
          <a:r>
            <a:rPr lang="en-US" dirty="0">
              <a:latin typeface="Arial" panose="020B0604020202020204" pitchFamily="34" charset="0"/>
              <a:cs typeface="Arial" panose="020B0604020202020204" pitchFamily="34" charset="0"/>
            </a:rPr>
            <a:t>Agency for Persons with Disabilities</a:t>
          </a:r>
        </a:p>
      </dgm:t>
    </dgm:pt>
    <dgm:pt modelId="{6E715F92-4451-4CD5-8BF3-184B7326D761}" type="parTrans" cxnId="{AE3F8FDE-941F-4CEF-B3F8-D22F3231B0F8}">
      <dgm:prSet/>
      <dgm:spPr/>
      <dgm:t>
        <a:bodyPr/>
        <a:lstStyle/>
        <a:p>
          <a:endParaRPr lang="en-US"/>
        </a:p>
      </dgm:t>
    </dgm:pt>
    <dgm:pt modelId="{476931A1-856F-424D-A4EC-F5D13D1A21E9}" type="sibTrans" cxnId="{AE3F8FDE-941F-4CEF-B3F8-D22F3231B0F8}">
      <dgm:prSet/>
      <dgm:spPr/>
      <dgm:t>
        <a:bodyPr/>
        <a:lstStyle/>
        <a:p>
          <a:endParaRPr lang="en-US"/>
        </a:p>
      </dgm:t>
    </dgm:pt>
    <dgm:pt modelId="{56A4AFB0-DCC4-4E87-89E8-530CA8D6419C}">
      <dgm:prSet phldrT="[Text]"/>
      <dgm:spPr>
        <a:solidFill>
          <a:schemeClr val="bg1">
            <a:alpha val="90000"/>
          </a:schemeClr>
        </a:solidFill>
        <a:ln>
          <a:solidFill>
            <a:srgbClr val="B6D551">
              <a:alpha val="90000"/>
            </a:srgbClr>
          </a:solidFill>
        </a:ln>
      </dgm:spPr>
      <dgm:t>
        <a:bodyPr/>
        <a:lstStyle/>
        <a:p>
          <a:pPr marL="0" algn="ctr">
            <a:buFontTx/>
            <a:buNone/>
          </a:pPr>
          <a:r>
            <a:rPr lang="en-US" dirty="0">
              <a:latin typeface="Arial" panose="020B0604020202020204" pitchFamily="34" charset="0"/>
              <a:cs typeface="Arial" panose="020B0604020202020204" pitchFamily="34" charset="0"/>
            </a:rPr>
            <a:t>Provided on-site support at the MARC to welcome and act as a sought-after resource, offering immediate and long-term navigation and services for arriving Floridians with unique abilities.</a:t>
          </a:r>
        </a:p>
      </dgm:t>
    </dgm:pt>
    <dgm:pt modelId="{A918F2F5-03FC-4E13-A269-557B7C8F416B}" type="parTrans" cxnId="{CB9794FB-8EF5-46CE-82AE-AFF81C4D6BDD}">
      <dgm:prSet/>
      <dgm:spPr/>
      <dgm:t>
        <a:bodyPr/>
        <a:lstStyle/>
        <a:p>
          <a:endParaRPr lang="en-US"/>
        </a:p>
      </dgm:t>
    </dgm:pt>
    <dgm:pt modelId="{45D184B0-8C3A-44C2-9C19-EBFB29F696A0}" type="sibTrans" cxnId="{CB9794FB-8EF5-46CE-82AE-AFF81C4D6BDD}">
      <dgm:prSet/>
      <dgm:spPr/>
      <dgm:t>
        <a:bodyPr/>
        <a:lstStyle/>
        <a:p>
          <a:endParaRPr lang="en-US"/>
        </a:p>
      </dgm:t>
    </dgm:pt>
    <dgm:pt modelId="{B1A767C8-80E1-4259-B5A1-0B2764FF3DBD}">
      <dgm:prSet phldrT="[Text]"/>
      <dgm:spPr>
        <a:solidFill>
          <a:srgbClr val="26A8E0"/>
        </a:solidFill>
      </dgm:spPr>
      <dgm:t>
        <a:bodyPr/>
        <a:lstStyle/>
        <a:p>
          <a:r>
            <a:rPr lang="en-US" dirty="0">
              <a:latin typeface="Arial" panose="020B0604020202020204" pitchFamily="34" charset="0"/>
              <a:cs typeface="Arial" panose="020B0604020202020204" pitchFamily="34" charset="0"/>
            </a:rPr>
            <a:t>Family Initiative</a:t>
          </a:r>
        </a:p>
      </dgm:t>
    </dgm:pt>
    <dgm:pt modelId="{FBE053C1-C248-41D3-8F47-FFDD43248897}" type="parTrans" cxnId="{5298872A-660B-440D-BEC4-218F0913FC10}">
      <dgm:prSet/>
      <dgm:spPr/>
      <dgm:t>
        <a:bodyPr/>
        <a:lstStyle/>
        <a:p>
          <a:endParaRPr lang="en-US"/>
        </a:p>
      </dgm:t>
    </dgm:pt>
    <dgm:pt modelId="{AF37BD71-A502-4AD8-B50E-E86AFEB76910}" type="sibTrans" cxnId="{5298872A-660B-440D-BEC4-218F0913FC10}">
      <dgm:prSet/>
      <dgm:spPr/>
      <dgm:t>
        <a:bodyPr/>
        <a:lstStyle/>
        <a:p>
          <a:endParaRPr lang="en-US"/>
        </a:p>
      </dgm:t>
    </dgm:pt>
    <dgm:pt modelId="{040A5C7A-880F-4232-A1FD-76BAA2FDF8C0}">
      <dgm:prSet phldrT="[Text]"/>
      <dgm:spPr>
        <a:solidFill>
          <a:schemeClr val="bg1"/>
        </a:solidFill>
        <a:ln>
          <a:solidFill>
            <a:srgbClr val="B6D551">
              <a:alpha val="90000"/>
            </a:srgbClr>
          </a:solidFill>
        </a:ln>
      </dgm:spPr>
      <dgm:t>
        <a:bodyPr/>
        <a:lstStyle/>
        <a:p>
          <a:pPr marL="0" algn="ctr">
            <a:buFontTx/>
            <a:buNone/>
          </a:pPr>
          <a:r>
            <a:rPr lang="en-US" dirty="0">
              <a:latin typeface="Arial" panose="020B0604020202020204" pitchFamily="34" charset="0"/>
              <a:cs typeface="Arial" panose="020B0604020202020204" pitchFamily="34" charset="0"/>
            </a:rPr>
            <a:t>Prepared and supplied sensory kits to meet the needs of Floridians arriving home at the MARC.</a:t>
          </a:r>
        </a:p>
      </dgm:t>
    </dgm:pt>
    <dgm:pt modelId="{7D177B58-7E30-43EC-AE4F-1ED819115427}" type="parTrans" cxnId="{EA9250EA-F57B-4DA9-ADFA-C4686776B31F}">
      <dgm:prSet/>
      <dgm:spPr/>
      <dgm:t>
        <a:bodyPr/>
        <a:lstStyle/>
        <a:p>
          <a:endParaRPr lang="en-US"/>
        </a:p>
      </dgm:t>
    </dgm:pt>
    <dgm:pt modelId="{C454FBF6-EF55-420A-9CCE-9CF1F96CF37F}" type="sibTrans" cxnId="{EA9250EA-F57B-4DA9-ADFA-C4686776B31F}">
      <dgm:prSet/>
      <dgm:spPr/>
      <dgm:t>
        <a:bodyPr/>
        <a:lstStyle/>
        <a:p>
          <a:endParaRPr lang="en-US"/>
        </a:p>
      </dgm:t>
    </dgm:pt>
    <dgm:pt modelId="{0E9C7242-BD50-4417-854B-FD380F57B246}">
      <dgm:prSet phldrT="[Text]"/>
      <dgm:spPr>
        <a:solidFill>
          <a:srgbClr val="26A8E0"/>
        </a:solidFill>
      </dgm:spPr>
      <dgm:t>
        <a:bodyPr/>
        <a:lstStyle/>
        <a:p>
          <a:r>
            <a:rPr lang="en-US" dirty="0">
              <a:latin typeface="Arial" panose="020B0604020202020204" pitchFamily="34" charset="0"/>
              <a:cs typeface="Arial" panose="020B0604020202020204" pitchFamily="34" charset="0"/>
            </a:rPr>
            <a:t>Centers for Independent Living</a:t>
          </a:r>
        </a:p>
      </dgm:t>
    </dgm:pt>
    <dgm:pt modelId="{9D53B6F8-6749-438A-B495-0B4367FFBF46}" type="parTrans" cxnId="{BA51C12F-F7F5-4DC0-8027-B410CAF8A48F}">
      <dgm:prSet/>
      <dgm:spPr/>
      <dgm:t>
        <a:bodyPr/>
        <a:lstStyle/>
        <a:p>
          <a:endParaRPr lang="en-US"/>
        </a:p>
      </dgm:t>
    </dgm:pt>
    <dgm:pt modelId="{CB3DC5FE-8224-4ECD-94B5-C5D069B87197}" type="sibTrans" cxnId="{BA51C12F-F7F5-4DC0-8027-B410CAF8A48F}">
      <dgm:prSet/>
      <dgm:spPr/>
      <dgm:t>
        <a:bodyPr/>
        <a:lstStyle/>
        <a:p>
          <a:endParaRPr lang="en-US"/>
        </a:p>
      </dgm:t>
    </dgm:pt>
    <dgm:pt modelId="{DFFE1102-42AC-4A92-BC04-01A4004EE4DB}">
      <dgm:prSet phldrT="[Text]"/>
      <dgm:spPr>
        <a:solidFill>
          <a:schemeClr val="bg1">
            <a:alpha val="90000"/>
          </a:schemeClr>
        </a:solidFill>
        <a:ln>
          <a:solidFill>
            <a:srgbClr val="B6D551">
              <a:alpha val="90000"/>
            </a:srgbClr>
          </a:solidFill>
        </a:ln>
      </dgm:spPr>
      <dgm:t>
        <a:bodyPr/>
        <a:lstStyle/>
        <a:p>
          <a:pPr marL="0" algn="ctr">
            <a:buFontTx/>
            <a:buNone/>
          </a:pPr>
          <a:r>
            <a:rPr lang="en-US" dirty="0">
              <a:latin typeface="Arial" panose="020B0604020202020204" pitchFamily="34" charset="0"/>
              <a:cs typeface="Arial" panose="020B0604020202020204" pitchFamily="34" charset="0"/>
            </a:rPr>
            <a:t>Provided needed durable medical equipment to arriving Floridians with unique abilities. </a:t>
          </a:r>
        </a:p>
      </dgm:t>
    </dgm:pt>
    <dgm:pt modelId="{D043B4F6-1506-4617-9805-B66F372CF9CF}" type="parTrans" cxnId="{E5B81570-9242-4A9C-B81C-C6BB1D81E67F}">
      <dgm:prSet/>
      <dgm:spPr/>
      <dgm:t>
        <a:bodyPr/>
        <a:lstStyle/>
        <a:p>
          <a:endParaRPr lang="en-US"/>
        </a:p>
      </dgm:t>
    </dgm:pt>
    <dgm:pt modelId="{F56CC8C3-0129-4795-8F78-D9B3EDA743AD}" type="sibTrans" cxnId="{E5B81570-9242-4A9C-B81C-C6BB1D81E67F}">
      <dgm:prSet/>
      <dgm:spPr/>
      <dgm:t>
        <a:bodyPr/>
        <a:lstStyle/>
        <a:p>
          <a:endParaRPr lang="en-US"/>
        </a:p>
      </dgm:t>
    </dgm:pt>
    <dgm:pt modelId="{7407A459-389E-4E2A-AB3F-5E72CBF4DD5E}" type="pres">
      <dgm:prSet presAssocID="{CC121839-A409-42BC-ACA2-77A198962F30}" presName="Name0" presStyleCnt="0">
        <dgm:presLayoutVars>
          <dgm:dir/>
          <dgm:animLvl val="lvl"/>
          <dgm:resizeHandles val="exact"/>
        </dgm:presLayoutVars>
      </dgm:prSet>
      <dgm:spPr/>
    </dgm:pt>
    <dgm:pt modelId="{43380B59-937C-41B0-B63B-3D8FB968EFBB}" type="pres">
      <dgm:prSet presAssocID="{E1DB805A-955A-43FA-8D66-39FCD9F06417}" presName="composite" presStyleCnt="0"/>
      <dgm:spPr/>
    </dgm:pt>
    <dgm:pt modelId="{33336873-DC1D-4DEE-8116-11060150F25D}" type="pres">
      <dgm:prSet presAssocID="{E1DB805A-955A-43FA-8D66-39FCD9F06417}" presName="parTx" presStyleLbl="alignNode1" presStyleIdx="0" presStyleCnt="3">
        <dgm:presLayoutVars>
          <dgm:chMax val="0"/>
          <dgm:chPref val="0"/>
          <dgm:bulletEnabled val="1"/>
        </dgm:presLayoutVars>
      </dgm:prSet>
      <dgm:spPr/>
    </dgm:pt>
    <dgm:pt modelId="{1FF5BF54-03EC-48D1-A59A-4BFB80F1D2E4}" type="pres">
      <dgm:prSet presAssocID="{E1DB805A-955A-43FA-8D66-39FCD9F06417}" presName="desTx" presStyleLbl="alignAccFollowNode1" presStyleIdx="0" presStyleCnt="3">
        <dgm:presLayoutVars>
          <dgm:bulletEnabled val="1"/>
        </dgm:presLayoutVars>
      </dgm:prSet>
      <dgm:spPr/>
    </dgm:pt>
    <dgm:pt modelId="{35528B8F-7F2A-48B1-9C30-6C398EEFB6CA}" type="pres">
      <dgm:prSet presAssocID="{476931A1-856F-424D-A4EC-F5D13D1A21E9}" presName="space" presStyleCnt="0"/>
      <dgm:spPr/>
    </dgm:pt>
    <dgm:pt modelId="{A8D9A340-FD9C-44C8-B071-9549A7387BB9}" type="pres">
      <dgm:prSet presAssocID="{B1A767C8-80E1-4259-B5A1-0B2764FF3DBD}" presName="composite" presStyleCnt="0"/>
      <dgm:spPr/>
    </dgm:pt>
    <dgm:pt modelId="{B4973FCD-734B-4BB8-BA5B-A1173A2411EC}" type="pres">
      <dgm:prSet presAssocID="{B1A767C8-80E1-4259-B5A1-0B2764FF3DBD}" presName="parTx" presStyleLbl="alignNode1" presStyleIdx="1" presStyleCnt="3">
        <dgm:presLayoutVars>
          <dgm:chMax val="0"/>
          <dgm:chPref val="0"/>
          <dgm:bulletEnabled val="1"/>
        </dgm:presLayoutVars>
      </dgm:prSet>
      <dgm:spPr/>
    </dgm:pt>
    <dgm:pt modelId="{9D9E486E-EF13-46E6-AB43-5179680A5509}" type="pres">
      <dgm:prSet presAssocID="{B1A767C8-80E1-4259-B5A1-0B2764FF3DBD}" presName="desTx" presStyleLbl="alignAccFollowNode1" presStyleIdx="1" presStyleCnt="3">
        <dgm:presLayoutVars>
          <dgm:bulletEnabled val="1"/>
        </dgm:presLayoutVars>
      </dgm:prSet>
      <dgm:spPr/>
    </dgm:pt>
    <dgm:pt modelId="{2512493E-39D6-4AAD-B94B-B80A08054EB5}" type="pres">
      <dgm:prSet presAssocID="{AF37BD71-A502-4AD8-B50E-E86AFEB76910}" presName="space" presStyleCnt="0"/>
      <dgm:spPr/>
    </dgm:pt>
    <dgm:pt modelId="{9EEBC1CD-2F51-4B8E-B693-C71BAB698691}" type="pres">
      <dgm:prSet presAssocID="{0E9C7242-BD50-4417-854B-FD380F57B246}" presName="composite" presStyleCnt="0"/>
      <dgm:spPr/>
    </dgm:pt>
    <dgm:pt modelId="{49A03F3D-33B7-4103-9EF6-29360A81A0F2}" type="pres">
      <dgm:prSet presAssocID="{0E9C7242-BD50-4417-854B-FD380F57B246}" presName="parTx" presStyleLbl="alignNode1" presStyleIdx="2" presStyleCnt="3">
        <dgm:presLayoutVars>
          <dgm:chMax val="0"/>
          <dgm:chPref val="0"/>
          <dgm:bulletEnabled val="1"/>
        </dgm:presLayoutVars>
      </dgm:prSet>
      <dgm:spPr/>
    </dgm:pt>
    <dgm:pt modelId="{5E6DDBA8-98FC-4435-B276-40311EF9C103}" type="pres">
      <dgm:prSet presAssocID="{0E9C7242-BD50-4417-854B-FD380F57B246}" presName="desTx" presStyleLbl="alignAccFollowNode1" presStyleIdx="2" presStyleCnt="3">
        <dgm:presLayoutVars>
          <dgm:bulletEnabled val="1"/>
        </dgm:presLayoutVars>
      </dgm:prSet>
      <dgm:spPr/>
    </dgm:pt>
  </dgm:ptLst>
  <dgm:cxnLst>
    <dgm:cxn modelId="{5298872A-660B-440D-BEC4-218F0913FC10}" srcId="{CC121839-A409-42BC-ACA2-77A198962F30}" destId="{B1A767C8-80E1-4259-B5A1-0B2764FF3DBD}" srcOrd="1" destOrd="0" parTransId="{FBE053C1-C248-41D3-8F47-FFDD43248897}" sibTransId="{AF37BD71-A502-4AD8-B50E-E86AFEB76910}"/>
    <dgm:cxn modelId="{BA51C12F-F7F5-4DC0-8027-B410CAF8A48F}" srcId="{CC121839-A409-42BC-ACA2-77A198962F30}" destId="{0E9C7242-BD50-4417-854B-FD380F57B246}" srcOrd="2" destOrd="0" parTransId="{9D53B6F8-6749-438A-B495-0B4367FFBF46}" sibTransId="{CB3DC5FE-8224-4ECD-94B5-C5D069B87197}"/>
    <dgm:cxn modelId="{0B80563C-2768-45E4-9F60-3DD2BCDA61D7}" type="presOf" srcId="{56A4AFB0-DCC4-4E87-89E8-530CA8D6419C}" destId="{1FF5BF54-03EC-48D1-A59A-4BFB80F1D2E4}" srcOrd="0" destOrd="0" presId="urn:microsoft.com/office/officeart/2005/8/layout/hList1"/>
    <dgm:cxn modelId="{F5889A3C-6AC9-4E60-8BD0-A0E76703B764}" type="presOf" srcId="{0E9C7242-BD50-4417-854B-FD380F57B246}" destId="{49A03F3D-33B7-4103-9EF6-29360A81A0F2}" srcOrd="0" destOrd="0" presId="urn:microsoft.com/office/officeart/2005/8/layout/hList1"/>
    <dgm:cxn modelId="{E5B81570-9242-4A9C-B81C-C6BB1D81E67F}" srcId="{0E9C7242-BD50-4417-854B-FD380F57B246}" destId="{DFFE1102-42AC-4A92-BC04-01A4004EE4DB}" srcOrd="0" destOrd="0" parTransId="{D043B4F6-1506-4617-9805-B66F372CF9CF}" sibTransId="{F56CC8C3-0129-4795-8F78-D9B3EDA743AD}"/>
    <dgm:cxn modelId="{08032C84-C917-431B-BF4E-06051C60BB13}" type="presOf" srcId="{DFFE1102-42AC-4A92-BC04-01A4004EE4DB}" destId="{5E6DDBA8-98FC-4435-B276-40311EF9C103}" srcOrd="0" destOrd="0" presId="urn:microsoft.com/office/officeart/2005/8/layout/hList1"/>
    <dgm:cxn modelId="{D9EDD69B-351D-4884-A034-4ACF0B7B4A0B}" type="presOf" srcId="{CC121839-A409-42BC-ACA2-77A198962F30}" destId="{7407A459-389E-4E2A-AB3F-5E72CBF4DD5E}" srcOrd="0" destOrd="0" presId="urn:microsoft.com/office/officeart/2005/8/layout/hList1"/>
    <dgm:cxn modelId="{CA36EFAF-979B-4404-A664-9971B8952252}" type="presOf" srcId="{E1DB805A-955A-43FA-8D66-39FCD9F06417}" destId="{33336873-DC1D-4DEE-8116-11060150F25D}" srcOrd="0" destOrd="0" presId="urn:microsoft.com/office/officeart/2005/8/layout/hList1"/>
    <dgm:cxn modelId="{78FD8DBB-EBB7-4173-BE66-621B3F9314E7}" type="presOf" srcId="{040A5C7A-880F-4232-A1FD-76BAA2FDF8C0}" destId="{9D9E486E-EF13-46E6-AB43-5179680A5509}" srcOrd="0" destOrd="0" presId="urn:microsoft.com/office/officeart/2005/8/layout/hList1"/>
    <dgm:cxn modelId="{662C5EC7-28F9-4460-A88D-BD2C1AD13CEB}" type="presOf" srcId="{B1A767C8-80E1-4259-B5A1-0B2764FF3DBD}" destId="{B4973FCD-734B-4BB8-BA5B-A1173A2411EC}" srcOrd="0" destOrd="0" presId="urn:microsoft.com/office/officeart/2005/8/layout/hList1"/>
    <dgm:cxn modelId="{AE3F8FDE-941F-4CEF-B3F8-D22F3231B0F8}" srcId="{CC121839-A409-42BC-ACA2-77A198962F30}" destId="{E1DB805A-955A-43FA-8D66-39FCD9F06417}" srcOrd="0" destOrd="0" parTransId="{6E715F92-4451-4CD5-8BF3-184B7326D761}" sibTransId="{476931A1-856F-424D-A4EC-F5D13D1A21E9}"/>
    <dgm:cxn modelId="{EA9250EA-F57B-4DA9-ADFA-C4686776B31F}" srcId="{B1A767C8-80E1-4259-B5A1-0B2764FF3DBD}" destId="{040A5C7A-880F-4232-A1FD-76BAA2FDF8C0}" srcOrd="0" destOrd="0" parTransId="{7D177B58-7E30-43EC-AE4F-1ED819115427}" sibTransId="{C454FBF6-EF55-420A-9CCE-9CF1F96CF37F}"/>
    <dgm:cxn modelId="{CB9794FB-8EF5-46CE-82AE-AFF81C4D6BDD}" srcId="{E1DB805A-955A-43FA-8D66-39FCD9F06417}" destId="{56A4AFB0-DCC4-4E87-89E8-530CA8D6419C}" srcOrd="0" destOrd="0" parTransId="{A918F2F5-03FC-4E13-A269-557B7C8F416B}" sibTransId="{45D184B0-8C3A-44C2-9C19-EBFB29F696A0}"/>
    <dgm:cxn modelId="{62CEB72A-A245-4A55-9AA6-967EC2B8B74F}" type="presParOf" srcId="{7407A459-389E-4E2A-AB3F-5E72CBF4DD5E}" destId="{43380B59-937C-41B0-B63B-3D8FB968EFBB}" srcOrd="0" destOrd="0" presId="urn:microsoft.com/office/officeart/2005/8/layout/hList1"/>
    <dgm:cxn modelId="{36E398A4-F5E1-41D6-A663-32750153B2F4}" type="presParOf" srcId="{43380B59-937C-41B0-B63B-3D8FB968EFBB}" destId="{33336873-DC1D-4DEE-8116-11060150F25D}" srcOrd="0" destOrd="0" presId="urn:microsoft.com/office/officeart/2005/8/layout/hList1"/>
    <dgm:cxn modelId="{A609E10B-ED7F-401A-91A1-FDE34117ABF9}" type="presParOf" srcId="{43380B59-937C-41B0-B63B-3D8FB968EFBB}" destId="{1FF5BF54-03EC-48D1-A59A-4BFB80F1D2E4}" srcOrd="1" destOrd="0" presId="urn:microsoft.com/office/officeart/2005/8/layout/hList1"/>
    <dgm:cxn modelId="{8F994F4F-344A-49E0-AB10-FED5AB3B5A88}" type="presParOf" srcId="{7407A459-389E-4E2A-AB3F-5E72CBF4DD5E}" destId="{35528B8F-7F2A-48B1-9C30-6C398EEFB6CA}" srcOrd="1" destOrd="0" presId="urn:microsoft.com/office/officeart/2005/8/layout/hList1"/>
    <dgm:cxn modelId="{9E3F0C38-4778-43DE-AB05-4E2D8322AAAC}" type="presParOf" srcId="{7407A459-389E-4E2A-AB3F-5E72CBF4DD5E}" destId="{A8D9A340-FD9C-44C8-B071-9549A7387BB9}" srcOrd="2" destOrd="0" presId="urn:microsoft.com/office/officeart/2005/8/layout/hList1"/>
    <dgm:cxn modelId="{DFCE18D8-0888-42CE-BF08-C401ECEAC527}" type="presParOf" srcId="{A8D9A340-FD9C-44C8-B071-9549A7387BB9}" destId="{B4973FCD-734B-4BB8-BA5B-A1173A2411EC}" srcOrd="0" destOrd="0" presId="urn:microsoft.com/office/officeart/2005/8/layout/hList1"/>
    <dgm:cxn modelId="{90E91248-3F5B-480B-98D5-1F3CABBDC9E2}" type="presParOf" srcId="{A8D9A340-FD9C-44C8-B071-9549A7387BB9}" destId="{9D9E486E-EF13-46E6-AB43-5179680A5509}" srcOrd="1" destOrd="0" presId="urn:microsoft.com/office/officeart/2005/8/layout/hList1"/>
    <dgm:cxn modelId="{5CA37B6A-4C09-4C1A-95F5-9F961A3DC8ED}" type="presParOf" srcId="{7407A459-389E-4E2A-AB3F-5E72CBF4DD5E}" destId="{2512493E-39D6-4AAD-B94B-B80A08054EB5}" srcOrd="3" destOrd="0" presId="urn:microsoft.com/office/officeart/2005/8/layout/hList1"/>
    <dgm:cxn modelId="{36973125-2825-4019-89EA-4C4B24BDEC19}" type="presParOf" srcId="{7407A459-389E-4E2A-AB3F-5E72CBF4DD5E}" destId="{9EEBC1CD-2F51-4B8E-B693-C71BAB698691}" srcOrd="4" destOrd="0" presId="urn:microsoft.com/office/officeart/2005/8/layout/hList1"/>
    <dgm:cxn modelId="{F004669E-5ACE-4B28-8800-DC01A5725247}" type="presParOf" srcId="{9EEBC1CD-2F51-4B8E-B693-C71BAB698691}" destId="{49A03F3D-33B7-4103-9EF6-29360A81A0F2}" srcOrd="0" destOrd="0" presId="urn:microsoft.com/office/officeart/2005/8/layout/hList1"/>
    <dgm:cxn modelId="{394094BC-141A-4610-ADA0-BD9701315D02}" type="presParOf" srcId="{9EEBC1CD-2F51-4B8E-B693-C71BAB698691}" destId="{5E6DDBA8-98FC-4435-B276-40311EF9C10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E6464-C1C2-41CB-8703-2D7103B6210E}">
      <dsp:nvSpPr>
        <dsp:cNvPr id="0" name=""/>
        <dsp:cNvSpPr/>
      </dsp:nvSpPr>
      <dsp:spPr>
        <a:xfrm>
          <a:off x="0" y="448243"/>
          <a:ext cx="8483282" cy="1102500"/>
        </a:xfrm>
        <a:prstGeom prst="rect">
          <a:avLst/>
        </a:prstGeom>
        <a:solidFill>
          <a:schemeClr val="lt1">
            <a:alpha val="90000"/>
            <a:hueOff val="0"/>
            <a:satOff val="0"/>
            <a:lumOff val="0"/>
            <a:alphaOff val="0"/>
          </a:schemeClr>
        </a:solidFill>
        <a:ln w="12700" cap="flat" cmpd="sng" algn="ctr">
          <a:solidFill>
            <a:srgbClr val="B6D55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8397" tIns="416560" rIns="658397" bIns="142240" numCol="1" spcCol="1270" anchor="t" anchorCtr="0">
          <a:noAutofit/>
        </a:bodyPr>
        <a:lstStyle/>
        <a:p>
          <a:pPr marL="0" lvl="1" indent="-228600" algn="l" defTabSz="889000">
            <a:lnSpc>
              <a:spcPct val="90000"/>
            </a:lnSpc>
            <a:spcBef>
              <a:spcPct val="0"/>
            </a:spcBef>
            <a:spcAft>
              <a:spcPct val="15000"/>
            </a:spcAft>
            <a:buFontTx/>
            <a:buNone/>
          </a:pPr>
          <a:r>
            <a:rPr lang="en-US" sz="2000" kern="1200" dirty="0">
              <a:latin typeface="Arial" panose="020B0604020202020204" pitchFamily="34" charset="0"/>
              <a:cs typeface="Arial" panose="020B0604020202020204" pitchFamily="34" charset="0"/>
            </a:rPr>
            <a:t>Time-limited housing assistance in Manufactured Housing Units (MHUs) and travel trailers</a:t>
          </a:r>
        </a:p>
      </dsp:txBody>
      <dsp:txXfrm>
        <a:off x="0" y="448243"/>
        <a:ext cx="8483282" cy="1102500"/>
      </dsp:txXfrm>
    </dsp:sp>
    <dsp:sp modelId="{551A2AC3-BABC-46EB-ABDC-2FA44CA6C4EC}">
      <dsp:nvSpPr>
        <dsp:cNvPr id="0" name=""/>
        <dsp:cNvSpPr/>
      </dsp:nvSpPr>
      <dsp:spPr>
        <a:xfrm>
          <a:off x="424164" y="153043"/>
          <a:ext cx="5938297" cy="590400"/>
        </a:xfrm>
        <a:prstGeom prst="roundRect">
          <a:avLst/>
        </a:prstGeom>
        <a:solidFill>
          <a:srgbClr val="26A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454" tIns="0" rIns="224454"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FEMA Direct Temporary Housing</a:t>
          </a:r>
        </a:p>
      </dsp:txBody>
      <dsp:txXfrm>
        <a:off x="452985" y="181864"/>
        <a:ext cx="5880655" cy="532758"/>
      </dsp:txXfrm>
    </dsp:sp>
    <dsp:sp modelId="{28A77C55-5604-4532-9947-9549284F3916}">
      <dsp:nvSpPr>
        <dsp:cNvPr id="0" name=""/>
        <dsp:cNvSpPr/>
      </dsp:nvSpPr>
      <dsp:spPr>
        <a:xfrm>
          <a:off x="0" y="1953943"/>
          <a:ext cx="8483282" cy="834750"/>
        </a:xfrm>
        <a:prstGeom prst="rect">
          <a:avLst/>
        </a:prstGeom>
        <a:solidFill>
          <a:schemeClr val="lt1">
            <a:alpha val="90000"/>
            <a:hueOff val="0"/>
            <a:satOff val="0"/>
            <a:lumOff val="0"/>
            <a:alphaOff val="0"/>
          </a:schemeClr>
        </a:solidFill>
        <a:ln w="12700" cap="flat" cmpd="sng" algn="ctr">
          <a:solidFill>
            <a:srgbClr val="B6D55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8397" tIns="416560" rIns="658397" bIns="142240" numCol="1" spcCol="1270" anchor="t" anchorCtr="0">
          <a:noAutofit/>
        </a:bodyPr>
        <a:lstStyle/>
        <a:p>
          <a:pPr marL="228600" lvl="1" indent="-228600" algn="l" defTabSz="889000">
            <a:lnSpc>
              <a:spcPct val="90000"/>
            </a:lnSpc>
            <a:spcBef>
              <a:spcPct val="0"/>
            </a:spcBef>
            <a:spcAft>
              <a:spcPct val="15000"/>
            </a:spcAft>
            <a:buFontTx/>
            <a:buNone/>
          </a:pPr>
          <a:r>
            <a:rPr lang="en-US" sz="2000" kern="1200" dirty="0">
              <a:latin typeface="Arial" panose="020B0604020202020204" pitchFamily="34" charset="0"/>
              <a:cs typeface="Arial" panose="020B0604020202020204" pitchFamily="34" charset="0"/>
            </a:rPr>
            <a:t>State-led temporary sheltering in travel trailers and hotel rooms</a:t>
          </a:r>
        </a:p>
      </dsp:txBody>
      <dsp:txXfrm>
        <a:off x="0" y="1953943"/>
        <a:ext cx="8483282" cy="834750"/>
      </dsp:txXfrm>
    </dsp:sp>
    <dsp:sp modelId="{C762900E-4C00-419B-8875-E0F4F6804625}">
      <dsp:nvSpPr>
        <dsp:cNvPr id="0" name=""/>
        <dsp:cNvSpPr/>
      </dsp:nvSpPr>
      <dsp:spPr>
        <a:xfrm>
          <a:off x="424164" y="1658743"/>
          <a:ext cx="5938297" cy="590400"/>
        </a:xfrm>
        <a:prstGeom prst="roundRect">
          <a:avLst/>
        </a:prstGeom>
        <a:solidFill>
          <a:srgbClr val="26A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454" tIns="0" rIns="224454"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State Non-Congregate Sheltering (NCS)</a:t>
          </a:r>
        </a:p>
      </dsp:txBody>
      <dsp:txXfrm>
        <a:off x="452985" y="1687564"/>
        <a:ext cx="5880655" cy="532758"/>
      </dsp:txXfrm>
    </dsp:sp>
    <dsp:sp modelId="{BBA1FCBD-093F-4801-A4C1-7AF51558330F}">
      <dsp:nvSpPr>
        <dsp:cNvPr id="0" name=""/>
        <dsp:cNvSpPr/>
      </dsp:nvSpPr>
      <dsp:spPr>
        <a:xfrm>
          <a:off x="0" y="3191893"/>
          <a:ext cx="8483282" cy="1102500"/>
        </a:xfrm>
        <a:prstGeom prst="rect">
          <a:avLst/>
        </a:prstGeom>
        <a:solidFill>
          <a:schemeClr val="lt1">
            <a:alpha val="90000"/>
            <a:hueOff val="0"/>
            <a:satOff val="0"/>
            <a:lumOff val="0"/>
            <a:alphaOff val="0"/>
          </a:schemeClr>
        </a:solidFill>
        <a:ln w="12700" cap="flat" cmpd="sng" algn="ctr">
          <a:solidFill>
            <a:srgbClr val="B6D55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8397" tIns="416560" rIns="658397" bIns="142240" numCol="1" spcCol="1270" anchor="t" anchorCtr="0">
          <a:noAutofit/>
        </a:bodyPr>
        <a:lstStyle/>
        <a:p>
          <a:pPr marL="0" lvl="1" indent="-228600" algn="l" defTabSz="889000">
            <a:lnSpc>
              <a:spcPct val="90000"/>
            </a:lnSpc>
            <a:spcBef>
              <a:spcPct val="0"/>
            </a:spcBef>
            <a:spcAft>
              <a:spcPct val="15000"/>
            </a:spcAft>
            <a:buNone/>
          </a:pPr>
          <a:r>
            <a:rPr lang="en-US" sz="2000" kern="1200" dirty="0">
              <a:latin typeface="Arial" panose="020B0604020202020204" pitchFamily="34" charset="0"/>
              <a:cs typeface="Arial" panose="020B0604020202020204" pitchFamily="34" charset="0"/>
            </a:rPr>
            <a:t>Assists disaster survivors to develop and navigate individual recovery plans</a:t>
          </a:r>
        </a:p>
      </dsp:txBody>
      <dsp:txXfrm>
        <a:off x="0" y="3191893"/>
        <a:ext cx="8483282" cy="1102500"/>
      </dsp:txXfrm>
    </dsp:sp>
    <dsp:sp modelId="{F2DFBA92-5E1B-4397-AB4F-7C4B6B351007}">
      <dsp:nvSpPr>
        <dsp:cNvPr id="0" name=""/>
        <dsp:cNvSpPr/>
      </dsp:nvSpPr>
      <dsp:spPr>
        <a:xfrm>
          <a:off x="424164" y="2896693"/>
          <a:ext cx="5938297" cy="590400"/>
        </a:xfrm>
        <a:prstGeom prst="roundRect">
          <a:avLst/>
        </a:prstGeom>
        <a:solidFill>
          <a:srgbClr val="26A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454" tIns="0" rIns="224454"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Disaster Case Management Program (DCMP)</a:t>
          </a:r>
        </a:p>
      </dsp:txBody>
      <dsp:txXfrm>
        <a:off x="452985" y="2925514"/>
        <a:ext cx="5880655" cy="532758"/>
      </dsp:txXfrm>
    </dsp:sp>
    <dsp:sp modelId="{0186E94E-FD93-442F-925A-F82C4303E815}">
      <dsp:nvSpPr>
        <dsp:cNvPr id="0" name=""/>
        <dsp:cNvSpPr/>
      </dsp:nvSpPr>
      <dsp:spPr>
        <a:xfrm>
          <a:off x="0" y="4697593"/>
          <a:ext cx="8483282" cy="504000"/>
        </a:xfrm>
        <a:prstGeom prst="rect">
          <a:avLst/>
        </a:prstGeom>
        <a:solidFill>
          <a:schemeClr val="lt1">
            <a:alpha val="90000"/>
            <a:hueOff val="0"/>
            <a:satOff val="0"/>
            <a:lumOff val="0"/>
            <a:alphaOff val="0"/>
          </a:schemeClr>
        </a:solidFill>
        <a:ln w="12700" cap="flat" cmpd="sng" algn="ctr">
          <a:solidFill>
            <a:srgbClr val="B6D551"/>
          </a:solidFill>
          <a:prstDash val="solid"/>
          <a:miter lim="800000"/>
        </a:ln>
        <a:effectLst/>
      </dsp:spPr>
      <dsp:style>
        <a:lnRef idx="2">
          <a:scrgbClr r="0" g="0" b="0"/>
        </a:lnRef>
        <a:fillRef idx="1">
          <a:scrgbClr r="0" g="0" b="0"/>
        </a:fillRef>
        <a:effectRef idx="0">
          <a:scrgbClr r="0" g="0" b="0"/>
        </a:effectRef>
        <a:fontRef idx="minor"/>
      </dsp:style>
    </dsp:sp>
    <dsp:sp modelId="{3BECBE2C-2A8E-411D-A4DA-76DB6F826060}">
      <dsp:nvSpPr>
        <dsp:cNvPr id="0" name=""/>
        <dsp:cNvSpPr/>
      </dsp:nvSpPr>
      <dsp:spPr>
        <a:xfrm>
          <a:off x="424164" y="4402393"/>
          <a:ext cx="5938297" cy="590400"/>
        </a:xfrm>
        <a:prstGeom prst="roundRect">
          <a:avLst/>
        </a:prstGeom>
        <a:solidFill>
          <a:srgbClr val="26A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454" tIns="0" rIns="224454"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Long-Term Recovery Groups (LTRGs)</a:t>
          </a:r>
        </a:p>
      </dsp:txBody>
      <dsp:txXfrm>
        <a:off x="452985" y="4431214"/>
        <a:ext cx="5880655"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42464-9CFB-477E-95B7-963C21E551D0}">
      <dsp:nvSpPr>
        <dsp:cNvPr id="0" name=""/>
        <dsp:cNvSpPr/>
      </dsp:nvSpPr>
      <dsp:spPr>
        <a:xfrm>
          <a:off x="3740567" y="1329503"/>
          <a:ext cx="1695334" cy="1695334"/>
        </a:xfrm>
        <a:prstGeom prst="ellipse">
          <a:avLst/>
        </a:prstGeom>
        <a:solidFill>
          <a:srgbClr val="91CFF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19323C4-FEF2-403E-A940-879FB49D749E}">
      <dsp:nvSpPr>
        <dsp:cNvPr id="0" name=""/>
        <dsp:cNvSpPr/>
      </dsp:nvSpPr>
      <dsp:spPr>
        <a:xfrm>
          <a:off x="2281774" y="168800"/>
          <a:ext cx="4370571" cy="115441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Arial" panose="020B0604020202020204" pitchFamily="34" charset="0"/>
              <a:cs typeface="Arial" panose="020B0604020202020204" pitchFamily="34" charset="0"/>
            </a:rPr>
            <a:t>More than 40 million adults in the U.S. suffer from a mental illness.</a:t>
          </a:r>
          <a:endParaRPr lang="en-US" sz="2200" kern="1200" dirty="0">
            <a:latin typeface="Arial" panose="020B0604020202020204" pitchFamily="34" charset="0"/>
            <a:cs typeface="Arial" panose="020B0604020202020204" pitchFamily="34" charset="0"/>
          </a:endParaRPr>
        </a:p>
      </dsp:txBody>
      <dsp:txXfrm>
        <a:off x="2281774" y="168800"/>
        <a:ext cx="4370571" cy="1154410"/>
      </dsp:txXfrm>
    </dsp:sp>
    <dsp:sp modelId="{FA9C53DA-32EA-4348-AA2A-0BE4213E5B07}">
      <dsp:nvSpPr>
        <dsp:cNvPr id="0" name=""/>
        <dsp:cNvSpPr/>
      </dsp:nvSpPr>
      <dsp:spPr>
        <a:xfrm>
          <a:off x="4290845" y="1647241"/>
          <a:ext cx="1695334" cy="1695334"/>
        </a:xfrm>
        <a:prstGeom prst="ellipse">
          <a:avLst/>
        </a:prstGeom>
        <a:solidFill>
          <a:srgbClr val="91CFF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535640E-CFC2-4884-BA3C-CD5C65AF9039}">
      <dsp:nvSpPr>
        <dsp:cNvPr id="0" name=""/>
        <dsp:cNvSpPr/>
      </dsp:nvSpPr>
      <dsp:spPr>
        <a:xfrm>
          <a:off x="5778857" y="878401"/>
          <a:ext cx="2931604" cy="215397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rial" panose="020B0604020202020204" pitchFamily="34" charset="0"/>
              <a:cs typeface="Arial" panose="020B0604020202020204" pitchFamily="34" charset="0"/>
            </a:rPr>
            <a:t>Victims of natural disasters are at an increased risk of anxiety, depression, PTSD, and suicide.</a:t>
          </a:r>
          <a:endParaRPr lang="en-US" sz="2000" kern="1200" dirty="0">
            <a:latin typeface="Arial" panose="020B0604020202020204" pitchFamily="34" charset="0"/>
            <a:cs typeface="Arial" panose="020B0604020202020204" pitchFamily="34" charset="0"/>
          </a:endParaRPr>
        </a:p>
      </dsp:txBody>
      <dsp:txXfrm>
        <a:off x="5778857" y="878401"/>
        <a:ext cx="2931604" cy="2153979"/>
      </dsp:txXfrm>
    </dsp:sp>
    <dsp:sp modelId="{F8803DAB-FF11-441D-87C1-43389148E455}">
      <dsp:nvSpPr>
        <dsp:cNvPr id="0" name=""/>
        <dsp:cNvSpPr/>
      </dsp:nvSpPr>
      <dsp:spPr>
        <a:xfrm>
          <a:off x="4290845" y="2282716"/>
          <a:ext cx="1695334" cy="1695334"/>
        </a:xfrm>
        <a:prstGeom prst="ellipse">
          <a:avLst/>
        </a:prstGeom>
        <a:solidFill>
          <a:srgbClr val="91CFF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1FDD5E0-F18C-4E5E-949A-C1F5ABA61C41}">
      <dsp:nvSpPr>
        <dsp:cNvPr id="0" name=""/>
        <dsp:cNvSpPr/>
      </dsp:nvSpPr>
      <dsp:spPr>
        <a:xfrm>
          <a:off x="5318039" y="3062037"/>
          <a:ext cx="3596019" cy="14127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rial" panose="020B0604020202020204" pitchFamily="34" charset="0"/>
              <a:cs typeface="Arial" panose="020B0604020202020204" pitchFamily="34" charset="0"/>
            </a:rPr>
            <a:t>25-50% of people exposed to an extreme weather disaster are at risk of adverse mental health effects.</a:t>
          </a:r>
          <a:endParaRPr lang="en-US" sz="2000" kern="1200" dirty="0">
            <a:latin typeface="Arial" panose="020B0604020202020204" pitchFamily="34" charset="0"/>
            <a:cs typeface="Arial" panose="020B0604020202020204" pitchFamily="34" charset="0"/>
          </a:endParaRPr>
        </a:p>
      </dsp:txBody>
      <dsp:txXfrm>
        <a:off x="5318039" y="3062037"/>
        <a:ext cx="3596019" cy="1412778"/>
      </dsp:txXfrm>
    </dsp:sp>
    <dsp:sp modelId="{E985F80D-DBB2-445B-9A35-F08288978292}">
      <dsp:nvSpPr>
        <dsp:cNvPr id="0" name=""/>
        <dsp:cNvSpPr/>
      </dsp:nvSpPr>
      <dsp:spPr>
        <a:xfrm>
          <a:off x="3740567" y="2601004"/>
          <a:ext cx="1695334" cy="1695334"/>
        </a:xfrm>
        <a:prstGeom prst="ellipse">
          <a:avLst/>
        </a:prstGeom>
        <a:solidFill>
          <a:srgbClr val="91CFF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E4273B4-CACB-4399-8071-95C51FAADDB6}">
      <dsp:nvSpPr>
        <dsp:cNvPr id="0" name=""/>
        <dsp:cNvSpPr/>
      </dsp:nvSpPr>
      <dsp:spPr>
        <a:xfrm>
          <a:off x="2086398" y="4534931"/>
          <a:ext cx="5003673" cy="8982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rial" panose="020B0604020202020204" pitchFamily="34" charset="0"/>
              <a:cs typeface="Arial" panose="020B0604020202020204" pitchFamily="34" charset="0"/>
            </a:rPr>
            <a:t>Up to 54% of adults and 45% of children suffer depression after a natural disaster.</a:t>
          </a:r>
          <a:endParaRPr lang="en-US" sz="2000" kern="1200" dirty="0">
            <a:latin typeface="Arial" panose="020B0604020202020204" pitchFamily="34" charset="0"/>
            <a:cs typeface="Arial" panose="020B0604020202020204" pitchFamily="34" charset="0"/>
          </a:endParaRPr>
        </a:p>
      </dsp:txBody>
      <dsp:txXfrm>
        <a:off x="2086398" y="4534931"/>
        <a:ext cx="5003673" cy="898212"/>
      </dsp:txXfrm>
    </dsp:sp>
    <dsp:sp modelId="{200DCAA5-4A16-4A62-AF53-97A2340DF20C}">
      <dsp:nvSpPr>
        <dsp:cNvPr id="0" name=""/>
        <dsp:cNvSpPr/>
      </dsp:nvSpPr>
      <dsp:spPr>
        <a:xfrm>
          <a:off x="3190290" y="2282716"/>
          <a:ext cx="1695334" cy="1695334"/>
        </a:xfrm>
        <a:prstGeom prst="ellipse">
          <a:avLst/>
        </a:prstGeom>
        <a:solidFill>
          <a:srgbClr val="91CFF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3AD1ACF-D251-4BFB-9F97-4CDEE76B0C4F}">
      <dsp:nvSpPr>
        <dsp:cNvPr id="0" name=""/>
        <dsp:cNvSpPr/>
      </dsp:nvSpPr>
      <dsp:spPr>
        <a:xfrm>
          <a:off x="-203596" y="3051879"/>
          <a:ext cx="4528034" cy="14127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rial" panose="020B0604020202020204" pitchFamily="34" charset="0"/>
              <a:cs typeface="Arial" panose="020B0604020202020204" pitchFamily="34" charset="0"/>
            </a:rPr>
            <a:t>49% of the survivors of Hurricane Katrina developed an anxiety or mood disorder, and 1 in 6 developed PTSD. Suicide and suicidal ideation more than doubled.</a:t>
          </a:r>
          <a:endParaRPr lang="en-US" sz="2000" kern="1200" dirty="0">
            <a:latin typeface="Arial" panose="020B0604020202020204" pitchFamily="34" charset="0"/>
            <a:cs typeface="Arial" panose="020B0604020202020204" pitchFamily="34" charset="0"/>
          </a:endParaRPr>
        </a:p>
      </dsp:txBody>
      <dsp:txXfrm>
        <a:off x="-203596" y="3051879"/>
        <a:ext cx="4528034" cy="1412778"/>
      </dsp:txXfrm>
    </dsp:sp>
    <dsp:sp modelId="{C17E41D3-6AFE-4019-9026-C1E0F5EB42F9}">
      <dsp:nvSpPr>
        <dsp:cNvPr id="0" name=""/>
        <dsp:cNvSpPr/>
      </dsp:nvSpPr>
      <dsp:spPr>
        <a:xfrm>
          <a:off x="3044457" y="1568221"/>
          <a:ext cx="1986999" cy="1853373"/>
        </a:xfrm>
        <a:prstGeom prst="ellipse">
          <a:avLst/>
        </a:prstGeom>
        <a:solidFill>
          <a:srgbClr val="91CFF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B71482C-5922-407C-8DFB-8A43C4D638EE}">
      <dsp:nvSpPr>
        <dsp:cNvPr id="0" name=""/>
        <dsp:cNvSpPr/>
      </dsp:nvSpPr>
      <dsp:spPr>
        <a:xfrm>
          <a:off x="0" y="1149515"/>
          <a:ext cx="3102327" cy="14127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rial" panose="020B0604020202020204" pitchFamily="34" charset="0"/>
              <a:cs typeface="Arial" panose="020B0604020202020204" pitchFamily="34" charset="0"/>
            </a:rPr>
            <a:t>Anniversaries of disasters may trigger an uptick in mental health crises for survivors.</a:t>
          </a:r>
          <a:endParaRPr lang="en-US" sz="2000" kern="1200" dirty="0">
            <a:latin typeface="Arial" panose="020B0604020202020204" pitchFamily="34" charset="0"/>
            <a:cs typeface="Arial" panose="020B0604020202020204" pitchFamily="34" charset="0"/>
          </a:endParaRPr>
        </a:p>
      </dsp:txBody>
      <dsp:txXfrm>
        <a:off x="0" y="1149515"/>
        <a:ext cx="3102327" cy="14127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518D1-DB39-4688-AA68-A59EAB9E021A}">
      <dsp:nvSpPr>
        <dsp:cNvPr id="0" name=""/>
        <dsp:cNvSpPr/>
      </dsp:nvSpPr>
      <dsp:spPr>
        <a:xfrm>
          <a:off x="0" y="5766"/>
          <a:ext cx="8727440" cy="599040"/>
        </a:xfrm>
        <a:prstGeom prst="roundRect">
          <a:avLst/>
        </a:prstGeom>
        <a:solidFill>
          <a:srgbClr val="26A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ISRAEL</a:t>
          </a:r>
        </a:p>
      </dsp:txBody>
      <dsp:txXfrm>
        <a:off x="29243" y="35009"/>
        <a:ext cx="8668954" cy="540554"/>
      </dsp:txXfrm>
    </dsp:sp>
    <dsp:sp modelId="{343ADF4F-B6E8-4B94-B41D-4754994E0711}">
      <dsp:nvSpPr>
        <dsp:cNvPr id="0" name=""/>
        <dsp:cNvSpPr/>
      </dsp:nvSpPr>
      <dsp:spPr>
        <a:xfrm>
          <a:off x="0" y="604807"/>
          <a:ext cx="8727440"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096" tIns="24130" rIns="135128" bIns="24130" numCol="1" spcCol="1270" anchor="t" anchorCtr="0">
          <a:noAutofit/>
        </a:bodyPr>
        <a:lstStyle/>
        <a:p>
          <a:pPr marL="171450" lvl="1" indent="-171450" algn="l" defTabSz="844550">
            <a:lnSpc>
              <a:spcPct val="90000"/>
            </a:lnSpc>
            <a:spcBef>
              <a:spcPct val="0"/>
            </a:spcBef>
            <a:spcAft>
              <a:spcPct val="20000"/>
            </a:spcAft>
            <a:buChar char="•"/>
          </a:pPr>
          <a:r>
            <a:rPr lang="en-US" sz="1900" kern="1200" dirty="0">
              <a:latin typeface="Arial" panose="020B0604020202020204" pitchFamily="34" charset="0"/>
              <a:cs typeface="Arial" panose="020B0604020202020204" pitchFamily="34" charset="0"/>
            </a:rPr>
            <a:t>Tampa Airport for flights coming in from Israel</a:t>
          </a:r>
        </a:p>
        <a:p>
          <a:pPr marL="171450" lvl="1" indent="-171450" algn="l" defTabSz="844550">
            <a:lnSpc>
              <a:spcPct val="90000"/>
            </a:lnSpc>
            <a:spcBef>
              <a:spcPct val="0"/>
            </a:spcBef>
            <a:spcAft>
              <a:spcPct val="20000"/>
            </a:spcAft>
            <a:buChar char="•"/>
          </a:pPr>
          <a:r>
            <a:rPr lang="en-US" sz="1900" kern="1200" dirty="0">
              <a:latin typeface="Arial" panose="020B0604020202020204" pitchFamily="34" charset="0"/>
              <a:cs typeface="Arial" panose="020B0604020202020204" pitchFamily="34" charset="0"/>
            </a:rPr>
            <a:t>Florida State Emergency Response Team (SERT), supported 4 flights and 700 Americans coming to Tampa from Israel.</a:t>
          </a:r>
        </a:p>
        <a:p>
          <a:pPr marL="171450" lvl="1" indent="-171450" algn="l" defTabSz="844550">
            <a:lnSpc>
              <a:spcPct val="90000"/>
            </a:lnSpc>
            <a:spcBef>
              <a:spcPct val="0"/>
            </a:spcBef>
            <a:spcAft>
              <a:spcPct val="20000"/>
            </a:spcAft>
            <a:buChar char="•"/>
          </a:pPr>
          <a:r>
            <a:rPr lang="en-US" sz="1900" kern="1200" dirty="0">
              <a:latin typeface="Arial" panose="020B0604020202020204" pitchFamily="34" charset="0"/>
              <a:cs typeface="Arial" panose="020B0604020202020204" pitchFamily="34" charset="0"/>
            </a:rPr>
            <a:t>Two cargo planes with 85 pallets of donated supplies arrived in Tel-Aviv from Florida.</a:t>
          </a:r>
        </a:p>
        <a:p>
          <a:pPr marL="171450" lvl="1" indent="-171450" algn="l" defTabSz="844550">
            <a:lnSpc>
              <a:spcPct val="90000"/>
            </a:lnSpc>
            <a:spcBef>
              <a:spcPct val="0"/>
            </a:spcBef>
            <a:spcAft>
              <a:spcPct val="20000"/>
            </a:spcAft>
            <a:buChar char="•"/>
          </a:pPr>
          <a:r>
            <a:rPr lang="en-US" sz="1900" kern="1200" dirty="0">
              <a:latin typeface="Arial" panose="020B0604020202020204" pitchFamily="34" charset="0"/>
              <a:cs typeface="Arial" panose="020B0604020202020204" pitchFamily="34" charset="0"/>
            </a:rPr>
            <a:t>Set up at the Sanford Airport then moved to the Orlando Airport for flights coming in from Haiti.</a:t>
          </a:r>
        </a:p>
      </dsp:txBody>
      <dsp:txXfrm>
        <a:off x="0" y="604807"/>
        <a:ext cx="8727440" cy="1987200"/>
      </dsp:txXfrm>
    </dsp:sp>
    <dsp:sp modelId="{2472976F-E9E5-4D29-93B4-6013DB292AE3}">
      <dsp:nvSpPr>
        <dsp:cNvPr id="0" name=""/>
        <dsp:cNvSpPr/>
      </dsp:nvSpPr>
      <dsp:spPr>
        <a:xfrm>
          <a:off x="0" y="2592007"/>
          <a:ext cx="8727440" cy="599040"/>
        </a:xfrm>
        <a:prstGeom prst="roundRect">
          <a:avLst/>
        </a:prstGeom>
        <a:solidFill>
          <a:srgbClr val="26A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HAITI</a:t>
          </a:r>
        </a:p>
      </dsp:txBody>
      <dsp:txXfrm>
        <a:off x="29243" y="2621250"/>
        <a:ext cx="8668954" cy="540554"/>
      </dsp:txXfrm>
    </dsp:sp>
    <dsp:sp modelId="{CF55F44C-C497-42CA-A0A0-0242300B98A3}">
      <dsp:nvSpPr>
        <dsp:cNvPr id="0" name=""/>
        <dsp:cNvSpPr/>
      </dsp:nvSpPr>
      <dsp:spPr>
        <a:xfrm>
          <a:off x="0" y="3191047"/>
          <a:ext cx="8727440"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096" tIns="24130" rIns="135128" bIns="24130" numCol="1" spcCol="1270" anchor="t" anchorCtr="0">
          <a:noAutofit/>
        </a:bodyPr>
        <a:lstStyle/>
        <a:p>
          <a:pPr marL="171450" lvl="1" indent="-171450" algn="l" defTabSz="844550">
            <a:lnSpc>
              <a:spcPct val="90000"/>
            </a:lnSpc>
            <a:spcBef>
              <a:spcPct val="0"/>
            </a:spcBef>
            <a:spcAft>
              <a:spcPct val="20000"/>
            </a:spcAft>
            <a:buChar char="•"/>
          </a:pPr>
          <a:r>
            <a:rPr lang="en-US" sz="1900" kern="1200" dirty="0">
              <a:latin typeface="Arial" panose="020B0604020202020204" pitchFamily="34" charset="0"/>
              <a:cs typeface="Arial" panose="020B0604020202020204" pitchFamily="34" charset="0"/>
            </a:rPr>
            <a:t>SERT, private, and non-profit partners successfully rescued 722 Americans</a:t>
          </a:r>
        </a:p>
        <a:p>
          <a:pPr marL="171450" lvl="1" indent="-171450" algn="l" defTabSz="844550">
            <a:lnSpc>
              <a:spcPct val="90000"/>
            </a:lnSpc>
            <a:spcBef>
              <a:spcPct val="0"/>
            </a:spcBef>
            <a:spcAft>
              <a:spcPct val="20000"/>
            </a:spcAft>
            <a:buChar char="•"/>
          </a:pPr>
          <a:r>
            <a:rPr lang="en-US" sz="1900" kern="1200" dirty="0">
              <a:latin typeface="Arial" panose="020B0604020202020204" pitchFamily="34" charset="0"/>
              <a:cs typeface="Arial" panose="020B0604020202020204" pitchFamily="34" charset="0"/>
            </a:rPr>
            <a:t>Evacuees had access to resources including food, water, medical treatment, and transportation home. </a:t>
          </a:r>
        </a:p>
      </dsp:txBody>
      <dsp:txXfrm>
        <a:off x="0" y="3191047"/>
        <a:ext cx="8727440" cy="861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36873-DC1D-4DEE-8116-11060150F25D}">
      <dsp:nvSpPr>
        <dsp:cNvPr id="0" name=""/>
        <dsp:cNvSpPr/>
      </dsp:nvSpPr>
      <dsp:spPr>
        <a:xfrm>
          <a:off x="2727" y="100891"/>
          <a:ext cx="2659141" cy="733853"/>
        </a:xfrm>
        <a:prstGeom prst="rect">
          <a:avLst/>
        </a:prstGeom>
        <a:solidFill>
          <a:srgbClr val="26A8E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Agency for Persons with Disabilities</a:t>
          </a:r>
        </a:p>
      </dsp:txBody>
      <dsp:txXfrm>
        <a:off x="2727" y="100891"/>
        <a:ext cx="2659141" cy="733853"/>
      </dsp:txXfrm>
    </dsp:sp>
    <dsp:sp modelId="{1FF5BF54-03EC-48D1-A59A-4BFB80F1D2E4}">
      <dsp:nvSpPr>
        <dsp:cNvPr id="0" name=""/>
        <dsp:cNvSpPr/>
      </dsp:nvSpPr>
      <dsp:spPr>
        <a:xfrm>
          <a:off x="2727" y="834745"/>
          <a:ext cx="2659141" cy="3631635"/>
        </a:xfrm>
        <a:prstGeom prst="rect">
          <a:avLst/>
        </a:prstGeom>
        <a:solidFill>
          <a:schemeClr val="bg1">
            <a:alpha val="90000"/>
          </a:schemeClr>
        </a:solidFill>
        <a:ln w="12700" cap="flat" cmpd="sng" algn="ctr">
          <a:solidFill>
            <a:srgbClr val="B6D5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0" lvl="1" indent="-228600" algn="ctr" defTabSz="933450">
            <a:lnSpc>
              <a:spcPct val="90000"/>
            </a:lnSpc>
            <a:spcBef>
              <a:spcPct val="0"/>
            </a:spcBef>
            <a:spcAft>
              <a:spcPct val="15000"/>
            </a:spcAft>
            <a:buFontTx/>
            <a:buNone/>
          </a:pPr>
          <a:r>
            <a:rPr lang="en-US" sz="2100" kern="1200" dirty="0">
              <a:latin typeface="Arial" panose="020B0604020202020204" pitchFamily="34" charset="0"/>
              <a:cs typeface="Arial" panose="020B0604020202020204" pitchFamily="34" charset="0"/>
            </a:rPr>
            <a:t>Provided on-site support at the MARC to welcome and act as a sought-after resource, offering immediate and long-term navigation and services for arriving Floridians with unique abilities.</a:t>
          </a:r>
        </a:p>
      </dsp:txBody>
      <dsp:txXfrm>
        <a:off x="2727" y="834745"/>
        <a:ext cx="2659141" cy="3631635"/>
      </dsp:txXfrm>
    </dsp:sp>
    <dsp:sp modelId="{B4973FCD-734B-4BB8-BA5B-A1173A2411EC}">
      <dsp:nvSpPr>
        <dsp:cNvPr id="0" name=""/>
        <dsp:cNvSpPr/>
      </dsp:nvSpPr>
      <dsp:spPr>
        <a:xfrm>
          <a:off x="3034149" y="100891"/>
          <a:ext cx="2659141" cy="733853"/>
        </a:xfrm>
        <a:prstGeom prst="rect">
          <a:avLst/>
        </a:prstGeom>
        <a:solidFill>
          <a:srgbClr val="26A8E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Family Initiative</a:t>
          </a:r>
        </a:p>
      </dsp:txBody>
      <dsp:txXfrm>
        <a:off x="3034149" y="100891"/>
        <a:ext cx="2659141" cy="733853"/>
      </dsp:txXfrm>
    </dsp:sp>
    <dsp:sp modelId="{9D9E486E-EF13-46E6-AB43-5179680A5509}">
      <dsp:nvSpPr>
        <dsp:cNvPr id="0" name=""/>
        <dsp:cNvSpPr/>
      </dsp:nvSpPr>
      <dsp:spPr>
        <a:xfrm>
          <a:off x="3034149" y="834745"/>
          <a:ext cx="2659141" cy="3631635"/>
        </a:xfrm>
        <a:prstGeom prst="rect">
          <a:avLst/>
        </a:prstGeom>
        <a:solidFill>
          <a:schemeClr val="bg1"/>
        </a:solidFill>
        <a:ln w="12700" cap="flat" cmpd="sng" algn="ctr">
          <a:solidFill>
            <a:srgbClr val="B6D5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0" lvl="1" indent="-228600" algn="ctr" defTabSz="933450">
            <a:lnSpc>
              <a:spcPct val="90000"/>
            </a:lnSpc>
            <a:spcBef>
              <a:spcPct val="0"/>
            </a:spcBef>
            <a:spcAft>
              <a:spcPct val="15000"/>
            </a:spcAft>
            <a:buFontTx/>
            <a:buNone/>
          </a:pPr>
          <a:r>
            <a:rPr lang="en-US" sz="2100" kern="1200" dirty="0">
              <a:latin typeface="Arial" panose="020B0604020202020204" pitchFamily="34" charset="0"/>
              <a:cs typeface="Arial" panose="020B0604020202020204" pitchFamily="34" charset="0"/>
            </a:rPr>
            <a:t>Prepared and supplied sensory kits to meet the needs of Floridians arriving home at the MARC.</a:t>
          </a:r>
        </a:p>
      </dsp:txBody>
      <dsp:txXfrm>
        <a:off x="3034149" y="834745"/>
        <a:ext cx="2659141" cy="3631635"/>
      </dsp:txXfrm>
    </dsp:sp>
    <dsp:sp modelId="{49A03F3D-33B7-4103-9EF6-29360A81A0F2}">
      <dsp:nvSpPr>
        <dsp:cNvPr id="0" name=""/>
        <dsp:cNvSpPr/>
      </dsp:nvSpPr>
      <dsp:spPr>
        <a:xfrm>
          <a:off x="6065570" y="100891"/>
          <a:ext cx="2659141" cy="733853"/>
        </a:xfrm>
        <a:prstGeom prst="rect">
          <a:avLst/>
        </a:prstGeom>
        <a:solidFill>
          <a:srgbClr val="26A8E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Centers for Independent Living</a:t>
          </a:r>
        </a:p>
      </dsp:txBody>
      <dsp:txXfrm>
        <a:off x="6065570" y="100891"/>
        <a:ext cx="2659141" cy="733853"/>
      </dsp:txXfrm>
    </dsp:sp>
    <dsp:sp modelId="{5E6DDBA8-98FC-4435-B276-40311EF9C103}">
      <dsp:nvSpPr>
        <dsp:cNvPr id="0" name=""/>
        <dsp:cNvSpPr/>
      </dsp:nvSpPr>
      <dsp:spPr>
        <a:xfrm>
          <a:off x="6065570" y="834745"/>
          <a:ext cx="2659141" cy="3631635"/>
        </a:xfrm>
        <a:prstGeom prst="rect">
          <a:avLst/>
        </a:prstGeom>
        <a:solidFill>
          <a:schemeClr val="bg1">
            <a:alpha val="90000"/>
          </a:schemeClr>
        </a:solidFill>
        <a:ln w="12700" cap="flat" cmpd="sng" algn="ctr">
          <a:solidFill>
            <a:srgbClr val="B6D55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0" lvl="1" indent="-228600" algn="ctr" defTabSz="933450">
            <a:lnSpc>
              <a:spcPct val="90000"/>
            </a:lnSpc>
            <a:spcBef>
              <a:spcPct val="0"/>
            </a:spcBef>
            <a:spcAft>
              <a:spcPct val="15000"/>
            </a:spcAft>
            <a:buFontTx/>
            <a:buNone/>
          </a:pPr>
          <a:r>
            <a:rPr lang="en-US" sz="2100" kern="1200" dirty="0">
              <a:latin typeface="Arial" panose="020B0604020202020204" pitchFamily="34" charset="0"/>
              <a:cs typeface="Arial" panose="020B0604020202020204" pitchFamily="34" charset="0"/>
            </a:rPr>
            <a:t>Provided needed durable medical equipment to arriving Floridians with unique abilities. </a:t>
          </a:r>
        </a:p>
      </dsp:txBody>
      <dsp:txXfrm>
        <a:off x="6065570" y="834745"/>
        <a:ext cx="2659141" cy="36316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22BE0-827A-4D93-9EBB-C0D9AFDBC56E}" type="datetimeFigureOut">
              <a:rPr lang="en-US" smtClean="0"/>
              <a:t>6/11/2024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742CD-E180-45AA-A8B8-5546D25EB580}" type="slidenum">
              <a:rPr lang="en-US" smtClean="0"/>
              <a:t>‹#›</a:t>
            </a:fld>
            <a:endParaRPr lang="en-US"/>
          </a:p>
        </p:txBody>
      </p:sp>
    </p:spTree>
    <p:extLst>
      <p:ext uri="{BB962C8B-B14F-4D97-AF65-F5344CB8AC3E}">
        <p14:creationId xmlns:p14="http://schemas.microsoft.com/office/powerpoint/2010/main" val="21760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7</a:t>
            </a:fld>
            <a:endParaRPr lang="en-US"/>
          </a:p>
        </p:txBody>
      </p:sp>
    </p:spTree>
    <p:extLst>
      <p:ext uri="{BB962C8B-B14F-4D97-AF65-F5344CB8AC3E}">
        <p14:creationId xmlns:p14="http://schemas.microsoft.com/office/powerpoint/2010/main" val="189421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8</a:t>
            </a:fld>
            <a:endParaRPr lang="en-US"/>
          </a:p>
        </p:txBody>
      </p:sp>
    </p:spTree>
    <p:extLst>
      <p:ext uri="{BB962C8B-B14F-4D97-AF65-F5344CB8AC3E}">
        <p14:creationId xmlns:p14="http://schemas.microsoft.com/office/powerpoint/2010/main" val="258828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21</a:t>
            </a:fld>
            <a:endParaRPr lang="en-US"/>
          </a:p>
        </p:txBody>
      </p:sp>
    </p:spTree>
    <p:extLst>
      <p:ext uri="{BB962C8B-B14F-4D97-AF65-F5344CB8AC3E}">
        <p14:creationId xmlns:p14="http://schemas.microsoft.com/office/powerpoint/2010/main" val="4062239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A3C2DD-5C90-44B2-9A2E-40F829D480E2}"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3003265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6129A3-FF16-4A80-B921-7A03A8F78024}"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2810597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40569-E3BF-496C-8C41-66730EECB06C}"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670699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ED0B59-5F54-493B-8B6A-10454A8756D2}"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786563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EDD5A4-F225-448F-96BB-9FE3D3C08D67}"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507869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AFE139-549A-4209-A5FF-D1AB0504B695}" type="datetime1">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3426431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FC309F-7A4D-46DF-B87E-406A81F45AAA}" type="datetime1">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499268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8A8BAE-6CF0-48D0-B7D4-6276A2E03039}" type="datetime1">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2696772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A9A9F-5435-4FCC-9A68-597F206F3EBF}" type="datetime1">
              <a:rPr lang="en-US" smtClean="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521818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E0BEA2-BFD3-4A38-B042-E6E4361F255D}" type="datetime1">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3471962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C7AEA-0870-4041-AC39-E4A3109FA70D}" type="datetime1">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2253798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9D4F2-900E-4345-82B0-A1A9DA524E18}" type="datetime1">
              <a:rPr lang="en-US" smtClean="0"/>
              <a:t>6/11/2024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D12F5-EFCF-42D3-9B29-75D4402B7C6B}" type="slidenum">
              <a:rPr lang="en-US" smtClean="0"/>
              <a:t>‹#›</a:t>
            </a:fld>
            <a:endParaRPr lang="en-US"/>
          </a:p>
        </p:txBody>
      </p:sp>
    </p:spTree>
    <p:extLst>
      <p:ext uri="{BB962C8B-B14F-4D97-AF65-F5344CB8AC3E}">
        <p14:creationId xmlns:p14="http://schemas.microsoft.com/office/powerpoint/2010/main" val="2232860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mailto:Kristin.Korinko@apdcares.org" TargetMode="External"/><Relationship Id="rId7" Type="http://schemas.openxmlformats.org/officeDocument/2006/relationships/hyperlink" Target="mailto:avandrie@fi-florida.org" TargetMode="External"/><Relationship Id="rId2" Type="http://schemas.openxmlformats.org/officeDocument/2006/relationships/hyperlink" Target="mailto:Karen.Hagan@apdcares.org" TargetMode="External"/><Relationship Id="rId1" Type="http://schemas.openxmlformats.org/officeDocument/2006/relationships/slideLayout" Target="../slideLayouts/slideLayout1.xml"/><Relationship Id="rId6" Type="http://schemas.openxmlformats.org/officeDocument/2006/relationships/hyperlink" Target="mailto:dbrown@fi-florida.org" TargetMode="External"/><Relationship Id="rId5" Type="http://schemas.openxmlformats.org/officeDocument/2006/relationships/hyperlink" Target="mailto:Shannon.Hagan@em.myflorida.com" TargetMode="External"/><Relationship Id="rId4" Type="http://schemas.openxmlformats.org/officeDocument/2006/relationships/hyperlink" Target="mailto:Michael.Taylor@apdcares.org"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059C-F087-FDE0-33B1-494E750B33B9}"/>
              </a:ext>
            </a:extLst>
          </p:cNvPr>
          <p:cNvSpPr>
            <a:spLocks noGrp="1"/>
          </p:cNvSpPr>
          <p:nvPr>
            <p:ph type="ctrTitle"/>
          </p:nvPr>
        </p:nvSpPr>
        <p:spPr>
          <a:xfrm>
            <a:off x="-124098" y="2589869"/>
            <a:ext cx="9377679" cy="2229867"/>
          </a:xfrm>
        </p:spPr>
        <p:txBody>
          <a:bodyPr>
            <a:noAutofit/>
          </a:bodyPr>
          <a:lstStyle/>
          <a:p>
            <a:r>
              <a:rPr lang="en-US" sz="4000" b="1" dirty="0">
                <a:latin typeface="Arial" panose="020B0604020202020204" pitchFamily="34" charset="0"/>
                <a:cs typeface="Arial" panose="020B0604020202020204" pitchFamily="34" charset="0"/>
              </a:rPr>
              <a:t>Disaster Strikes and Florida Responds: Takeaways from the 2022-23 Hurricane Seasons and Rescue Operations</a:t>
            </a:r>
            <a:br>
              <a:rPr lang="en-US" sz="3200" b="1" dirty="0">
                <a:solidFill>
                  <a:schemeClr val="tx1">
                    <a:lumMod val="75000"/>
                    <a:lumOff val="25000"/>
                  </a:schemeClr>
                </a:solidFill>
                <a:latin typeface="Calibri" panose="020F0502020204030204" pitchFamily="34" charset="0"/>
              </a:rPr>
            </a:br>
            <a:endParaRPr lang="en-US" sz="3200" dirty="0">
              <a:solidFill>
                <a:schemeClr val="tx1">
                  <a:lumMod val="75000"/>
                  <a:lumOff val="25000"/>
                </a:schemeClr>
              </a:solidFill>
            </a:endParaRPr>
          </a:p>
        </p:txBody>
      </p:sp>
      <p:sp>
        <p:nvSpPr>
          <p:cNvPr id="3" name="Subtitle 2">
            <a:extLst>
              <a:ext uri="{FF2B5EF4-FFF2-40B4-BE49-F238E27FC236}">
                <a16:creationId xmlns:a16="http://schemas.microsoft.com/office/drawing/2014/main" id="{7C92FCC4-4847-B17F-20F1-45ABB57560FD}"/>
              </a:ext>
            </a:extLst>
          </p:cNvPr>
          <p:cNvSpPr>
            <a:spLocks noGrp="1"/>
          </p:cNvSpPr>
          <p:nvPr>
            <p:ph type="subTitle" idx="1"/>
          </p:nvPr>
        </p:nvSpPr>
        <p:spPr>
          <a:xfrm>
            <a:off x="558800" y="4439920"/>
            <a:ext cx="7449457" cy="1679415"/>
          </a:xfrm>
        </p:spPr>
        <p:txBody>
          <a:bodyPr>
            <a:normAutofit fontScale="40000" lnSpcReduction="20000"/>
          </a:bodyPr>
          <a:lstStyle/>
          <a:p>
            <a:pPr algn="l"/>
            <a:r>
              <a:rPr lang="en-US" sz="2100" dirty="0">
                <a:latin typeface="Arial" panose="020B0604020202020204" pitchFamily="34" charset="0"/>
                <a:cs typeface="Arial" panose="020B0604020202020204" pitchFamily="34" charset="0"/>
              </a:rPr>
              <a:t>PRESENTED BY: </a:t>
            </a:r>
            <a:r>
              <a:rPr lang="en-US" sz="2100" dirty="0">
                <a:solidFill>
                  <a:schemeClr val="accent2">
                    <a:lumMod val="75000"/>
                  </a:schemeClr>
                </a:solidFill>
                <a:latin typeface="Arial" panose="020B0604020202020204" pitchFamily="34" charset="0"/>
                <a:cs typeface="Arial" panose="020B0604020202020204" pitchFamily="34" charset="0"/>
              </a:rPr>
              <a:t>	</a:t>
            </a:r>
            <a:r>
              <a:rPr lang="en-US" sz="3200" b="1" dirty="0">
                <a:latin typeface="Arial" panose="020B0604020202020204" pitchFamily="34" charset="0"/>
                <a:ea typeface="Calibri Light" panose="020F0302020204030204" pitchFamily="34" charset="0"/>
                <a:cs typeface="Arial" panose="020B0604020202020204" pitchFamily="34" charset="0"/>
              </a:rPr>
              <a:t>Karen Hagan, </a:t>
            </a:r>
            <a:r>
              <a:rPr lang="en-US" sz="3200" dirty="0">
                <a:latin typeface="Arial" panose="020B0604020202020204" pitchFamily="34" charset="0"/>
                <a:ea typeface="Calibri Light" panose="020F0302020204030204" pitchFamily="34" charset="0"/>
                <a:cs typeface="Arial" panose="020B0604020202020204" pitchFamily="34" charset="0"/>
              </a:rPr>
              <a:t>APD Emergency Coordination Officer</a:t>
            </a:r>
          </a:p>
          <a:p>
            <a:pPr algn="l"/>
            <a:r>
              <a:rPr lang="en-US" sz="3200" b="1" dirty="0">
                <a:latin typeface="Arial" panose="020B0604020202020204" pitchFamily="34" charset="0"/>
                <a:ea typeface="Calibri Light" panose="020F0302020204030204" pitchFamily="34" charset="0"/>
                <a:cs typeface="Arial" panose="020B0604020202020204" pitchFamily="34" charset="0"/>
              </a:rPr>
              <a:t>	Michael Taylor, </a:t>
            </a:r>
            <a:r>
              <a:rPr lang="en-US" sz="3200" dirty="0">
                <a:latin typeface="Arial" panose="020B0604020202020204" pitchFamily="34" charset="0"/>
                <a:ea typeface="Calibri Light" panose="020F0302020204030204" pitchFamily="34" charset="0"/>
                <a:cs typeface="Arial" panose="020B0604020202020204" pitchFamily="34" charset="0"/>
              </a:rPr>
              <a:t>APD Suncoast Regional Operations Manager</a:t>
            </a:r>
          </a:p>
          <a:p>
            <a:pPr algn="l"/>
            <a:r>
              <a:rPr lang="en-US" sz="3200" b="1" dirty="0">
                <a:latin typeface="Arial" panose="020B0604020202020204" pitchFamily="34" charset="0"/>
                <a:ea typeface="Calibri Light" panose="020F0302020204030204" pitchFamily="34" charset="0"/>
                <a:cs typeface="Arial" panose="020B0604020202020204" pitchFamily="34" charset="0"/>
              </a:rPr>
              <a:t>	Kristin Korinko PhD, </a:t>
            </a:r>
            <a:r>
              <a:rPr lang="en-US" sz="3200" dirty="0">
                <a:latin typeface="Arial" panose="020B0604020202020204" pitchFamily="34" charset="0"/>
                <a:ea typeface="Calibri Light" panose="020F0302020204030204" pitchFamily="34" charset="0"/>
                <a:cs typeface="Arial" panose="020B0604020202020204" pitchFamily="34" charset="0"/>
              </a:rPr>
              <a:t>APD Sr. Behavior Analyst</a:t>
            </a:r>
          </a:p>
          <a:p>
            <a:pPr algn="l"/>
            <a:r>
              <a:rPr lang="en-US" sz="3200" b="1" dirty="0">
                <a:latin typeface="Arial" panose="020B0604020202020204" pitchFamily="34" charset="0"/>
                <a:ea typeface="Calibri Light" panose="020F0302020204030204" pitchFamily="34" charset="0"/>
                <a:cs typeface="Arial" panose="020B0604020202020204" pitchFamily="34" charset="0"/>
              </a:rPr>
              <a:t>	Shannon Hagan, </a:t>
            </a:r>
            <a:r>
              <a:rPr lang="en-US" sz="3200" dirty="0">
                <a:latin typeface="Arial" panose="020B0604020202020204" pitchFamily="34" charset="0"/>
                <a:ea typeface="Calibri Light" panose="020F0302020204030204" pitchFamily="34" charset="0"/>
                <a:cs typeface="Arial" panose="020B0604020202020204" pitchFamily="34" charset="0"/>
              </a:rPr>
              <a:t>Florida Division of Emergency Management Deputy I.A. Officer</a:t>
            </a:r>
          </a:p>
          <a:p>
            <a:pPr algn="l"/>
            <a:r>
              <a:rPr lang="en-US" sz="3200" b="1" dirty="0">
                <a:latin typeface="Arial" panose="020B0604020202020204" pitchFamily="34" charset="0"/>
                <a:ea typeface="Calibri Light" panose="020F0302020204030204" pitchFamily="34" charset="0"/>
                <a:cs typeface="Arial" panose="020B0604020202020204" pitchFamily="34" charset="0"/>
              </a:rPr>
              <a:t>	David Brown and Anjali Van Drie, </a:t>
            </a:r>
            <a:r>
              <a:rPr lang="en-US" sz="3200" dirty="0">
                <a:latin typeface="Arial" panose="020B0604020202020204" pitchFamily="34" charset="0"/>
                <a:ea typeface="Calibri Light" panose="020F0302020204030204" pitchFamily="34" charset="0"/>
                <a:cs typeface="Arial" panose="020B0604020202020204" pitchFamily="34" charset="0"/>
              </a:rPr>
              <a:t>President and Vice President, Family Initiative</a:t>
            </a:r>
          </a:p>
          <a:p>
            <a:endParaRPr lang="en-US" sz="2400" dirty="0">
              <a:latin typeface="Arial" panose="020B0604020202020204" pitchFamily="34" charset="0"/>
              <a:cs typeface="Arial" panose="020B0604020202020204" pitchFamily="34" charset="0"/>
            </a:endParaRPr>
          </a:p>
          <a:p>
            <a:pPr algn="l"/>
            <a:endParaRPr lang="en-US" dirty="0">
              <a:solidFill>
                <a:schemeClr val="accent2">
                  <a:lumMod val="75000"/>
                </a:schemeClr>
              </a:solidFill>
              <a:latin typeface="+mj-lt"/>
            </a:endParaRPr>
          </a:p>
          <a:p>
            <a:pPr algn="l"/>
            <a:endParaRPr lang="en-US" sz="2800" dirty="0">
              <a:solidFill>
                <a:schemeClr val="accent2">
                  <a:lumMod val="75000"/>
                </a:schemeClr>
              </a:solidFill>
              <a:latin typeface="+mj-lt"/>
            </a:endParaRPr>
          </a:p>
        </p:txBody>
      </p:sp>
      <p:pic>
        <p:nvPicPr>
          <p:cNvPr id="4" name="Picture 3">
            <a:extLst>
              <a:ext uri="{FF2B5EF4-FFF2-40B4-BE49-F238E27FC236}">
                <a16:creationId xmlns:a16="http://schemas.microsoft.com/office/drawing/2014/main" id="{94E65C58-CFEC-8149-CF3B-4245950D13EC}"/>
              </a:ext>
            </a:extLst>
          </p:cNvPr>
          <p:cNvPicPr>
            <a:picLocks noChangeAspect="1"/>
          </p:cNvPicPr>
          <p:nvPr/>
        </p:nvPicPr>
        <p:blipFill rotWithShape="1">
          <a:blip r:embed="rId2">
            <a:extLst>
              <a:ext uri="{28A0092B-C50C-407E-A947-70E740481C1C}">
                <a14:useLocalDpi xmlns:a14="http://schemas.microsoft.com/office/drawing/2010/main" val="0"/>
              </a:ext>
            </a:extLst>
          </a:blip>
          <a:srcRect b="-7286"/>
          <a:stretch/>
        </p:blipFill>
        <p:spPr>
          <a:xfrm>
            <a:off x="-7258" y="-14510"/>
            <a:ext cx="9144000" cy="1455486"/>
          </a:xfrm>
          <a:prstGeom prst="rect">
            <a:avLst/>
          </a:prstGeom>
        </p:spPr>
      </p:pic>
      <p:sp>
        <p:nvSpPr>
          <p:cNvPr id="10" name="TextBox 9">
            <a:extLst>
              <a:ext uri="{FF2B5EF4-FFF2-40B4-BE49-F238E27FC236}">
                <a16:creationId xmlns:a16="http://schemas.microsoft.com/office/drawing/2014/main" id="{AB2D1F36-E69E-27C6-181A-3B6A35BD47B0}"/>
              </a:ext>
            </a:extLst>
          </p:cNvPr>
          <p:cNvSpPr txBox="1"/>
          <p:nvPr/>
        </p:nvSpPr>
        <p:spPr>
          <a:xfrm>
            <a:off x="5726922" y="6119336"/>
            <a:ext cx="2738535" cy="369332"/>
          </a:xfrm>
          <a:prstGeom prst="rect">
            <a:avLst/>
          </a:prstGeom>
          <a:noFill/>
        </p:spPr>
        <p:txBody>
          <a:bodyPr wrap="square" rtlCol="0">
            <a:spAutoFit/>
          </a:bodyPr>
          <a:lstStyle/>
          <a:p>
            <a:pPr algn="r"/>
            <a:r>
              <a:rPr lang="en-US" b="1" dirty="0">
                <a:solidFill>
                  <a:schemeClr val="tx1">
                    <a:lumMod val="85000"/>
                    <a:lumOff val="15000"/>
                  </a:schemeClr>
                </a:solidFill>
                <a:latin typeface="Arial" panose="020B0604020202020204" pitchFamily="34" charset="0"/>
                <a:cs typeface="Arial" panose="020B0604020202020204" pitchFamily="34" charset="0"/>
              </a:rPr>
              <a:t>Taylor Hatch</a:t>
            </a:r>
            <a:r>
              <a:rPr lang="en-US" dirty="0">
                <a:solidFill>
                  <a:schemeClr val="tx1">
                    <a:lumMod val="85000"/>
                    <a:lumOff val="15000"/>
                  </a:schemeClr>
                </a:solidFill>
                <a:latin typeface="Arial" panose="020B0604020202020204" pitchFamily="34" charset="0"/>
                <a:cs typeface="Arial" panose="020B0604020202020204" pitchFamily="34" charset="0"/>
              </a:rPr>
              <a:t>, Director</a:t>
            </a:r>
          </a:p>
        </p:txBody>
      </p:sp>
      <p:grpSp>
        <p:nvGrpSpPr>
          <p:cNvPr id="13" name="Group 12">
            <a:extLst>
              <a:ext uri="{FF2B5EF4-FFF2-40B4-BE49-F238E27FC236}">
                <a16:creationId xmlns:a16="http://schemas.microsoft.com/office/drawing/2014/main" id="{29E587CD-53B0-9590-B63B-CF5E816A293C}"/>
              </a:ext>
            </a:extLst>
          </p:cNvPr>
          <p:cNvGrpSpPr/>
          <p:nvPr/>
        </p:nvGrpSpPr>
        <p:grpSpPr>
          <a:xfrm>
            <a:off x="-2075" y="6488668"/>
            <a:ext cx="9144001" cy="369332"/>
            <a:chOff x="0" y="6343646"/>
            <a:chExt cx="9144001" cy="514353"/>
          </a:xfrm>
        </p:grpSpPr>
        <p:sp>
          <p:nvSpPr>
            <p:cNvPr id="12" name="Rectangle 11">
              <a:extLst>
                <a:ext uri="{FF2B5EF4-FFF2-40B4-BE49-F238E27FC236}">
                  <a16:creationId xmlns:a16="http://schemas.microsoft.com/office/drawing/2014/main" id="{15A1FD4D-ECEA-7F8A-000C-873C0B7B959D}"/>
                </a:ext>
              </a:extLst>
            </p:cNvPr>
            <p:cNvSpPr/>
            <p:nvPr/>
          </p:nvSpPr>
          <p:spPr>
            <a:xfrm>
              <a:off x="0" y="6343646"/>
              <a:ext cx="9144001" cy="131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5417D18-D53B-79D9-3A6C-13E81083CA61}"/>
                </a:ext>
              </a:extLst>
            </p:cNvPr>
            <p:cNvSpPr/>
            <p:nvPr/>
          </p:nvSpPr>
          <p:spPr>
            <a:xfrm>
              <a:off x="0" y="6466312"/>
              <a:ext cx="9144001" cy="391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pic>
        <p:nvPicPr>
          <p:cNvPr id="17" name="Picture 16" descr="A logo with text on it&#10;&#10;Description automatically generated">
            <a:extLst>
              <a:ext uri="{FF2B5EF4-FFF2-40B4-BE49-F238E27FC236}">
                <a16:creationId xmlns:a16="http://schemas.microsoft.com/office/drawing/2014/main" id="{BB1CCEA0-F781-D4DA-EDEA-F90DA73EF63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53656" y="579120"/>
            <a:ext cx="3822173" cy="1751607"/>
          </a:xfrm>
          <a:prstGeom prst="rect">
            <a:avLst/>
          </a:prstGeom>
        </p:spPr>
      </p:pic>
      <p:sp>
        <p:nvSpPr>
          <p:cNvPr id="5" name="TextBox 4">
            <a:extLst>
              <a:ext uri="{FF2B5EF4-FFF2-40B4-BE49-F238E27FC236}">
                <a16:creationId xmlns:a16="http://schemas.microsoft.com/office/drawing/2014/main" id="{871E5A78-297C-9DB1-DC54-327C566AB632}"/>
              </a:ext>
            </a:extLst>
          </p:cNvPr>
          <p:cNvSpPr txBox="1"/>
          <p:nvPr/>
        </p:nvSpPr>
        <p:spPr>
          <a:xfrm>
            <a:off x="678543" y="6119336"/>
            <a:ext cx="3161937" cy="369332"/>
          </a:xfrm>
          <a:prstGeom prst="rect">
            <a:avLst/>
          </a:prstGeom>
          <a:noFill/>
        </p:spPr>
        <p:txBody>
          <a:bodyPr wrap="square" rtlCol="0">
            <a:spAutoFit/>
          </a:bodyPr>
          <a:lstStyle/>
          <a:p>
            <a:r>
              <a:rPr lang="en-US" b="1" dirty="0">
                <a:solidFill>
                  <a:schemeClr val="tx1">
                    <a:lumMod val="85000"/>
                    <a:lumOff val="15000"/>
                  </a:schemeClr>
                </a:solidFill>
                <a:latin typeface="Arial" panose="020B0604020202020204" pitchFamily="34" charset="0"/>
                <a:cs typeface="Arial" panose="020B0604020202020204" pitchFamily="34" charset="0"/>
              </a:rPr>
              <a:t>Ron DeSantis</a:t>
            </a:r>
            <a:r>
              <a:rPr lang="en-US" dirty="0">
                <a:solidFill>
                  <a:schemeClr val="tx1">
                    <a:lumMod val="85000"/>
                    <a:lumOff val="15000"/>
                  </a:schemeClr>
                </a:solidFill>
                <a:latin typeface="Arial" panose="020B0604020202020204" pitchFamily="34" charset="0"/>
                <a:cs typeface="Arial" panose="020B0604020202020204" pitchFamily="34" charset="0"/>
              </a:rPr>
              <a:t>, Governor</a:t>
            </a:r>
          </a:p>
        </p:txBody>
      </p:sp>
      <p:sp>
        <p:nvSpPr>
          <p:cNvPr id="6" name="Slide Number Placeholder 5">
            <a:extLst>
              <a:ext uri="{FF2B5EF4-FFF2-40B4-BE49-F238E27FC236}">
                <a16:creationId xmlns:a16="http://schemas.microsoft.com/office/drawing/2014/main" id="{25625C6A-11D7-EBF3-7947-AC777A973836}"/>
              </a:ext>
            </a:extLst>
          </p:cNvPr>
          <p:cNvSpPr>
            <a:spLocks noGrp="1"/>
          </p:cNvSpPr>
          <p:nvPr>
            <p:ph type="sldNum" sz="quarter" idx="12"/>
          </p:nvPr>
        </p:nvSpPr>
        <p:spPr/>
        <p:txBody>
          <a:bodyPr/>
          <a:lstStyle/>
          <a:p>
            <a:fld id="{F46D12F5-EFCF-42D3-9B29-75D4402B7C6B}" type="slidenum">
              <a:rPr lang="en-US" smtClean="0"/>
              <a:t>1</a:t>
            </a:fld>
            <a:endParaRPr lang="en-US"/>
          </a:p>
        </p:txBody>
      </p:sp>
    </p:spTree>
    <p:extLst>
      <p:ext uri="{BB962C8B-B14F-4D97-AF65-F5344CB8AC3E}">
        <p14:creationId xmlns:p14="http://schemas.microsoft.com/office/powerpoint/2010/main" val="3079245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ACDDF5-5FCA-45B3-A56E-0B50D32B47DE}"/>
              </a:ext>
            </a:extLst>
          </p:cNvPr>
          <p:cNvSpPr>
            <a:spLocks noGrp="1"/>
          </p:cNvSpPr>
          <p:nvPr>
            <p:ph type="sldNum" sz="quarter" idx="10"/>
          </p:nvPr>
        </p:nvSpPr>
        <p:spPr>
          <a:xfrm>
            <a:off x="6095999" y="5624514"/>
            <a:ext cx="1543050" cy="273844"/>
          </a:xfrm>
        </p:spPr>
        <p:txBody>
          <a:bodyPr>
            <a:normAutofit/>
          </a:bodyPr>
          <a:lstStyle/>
          <a:p>
            <a:pPr algn="r" defTabSz="685800" fontAlgn="base">
              <a:spcBef>
                <a:spcPct val="0"/>
              </a:spcBef>
              <a:spcAft>
                <a:spcPts val="450"/>
              </a:spcAft>
              <a:defRPr/>
            </a:pPr>
            <a:fld id="{6D35D3B5-577B-4011-B810-0D1D3CB18FB8}" type="slidenum">
              <a:rPr lang="en-US" altLang="en-US" sz="1050">
                <a:solidFill>
                  <a:srgbClr val="6699FF"/>
                </a:solidFill>
                <a:latin typeface="Arial" panose="020B0604020202020204" pitchFamily="34" charset="0"/>
              </a:rPr>
              <a:pPr algn="r" defTabSz="685800" fontAlgn="base">
                <a:spcBef>
                  <a:spcPct val="0"/>
                </a:spcBef>
                <a:spcAft>
                  <a:spcPts val="450"/>
                </a:spcAft>
                <a:defRPr/>
              </a:pPr>
              <a:t>10</a:t>
            </a:fld>
            <a:endParaRPr lang="en-US" altLang="en-US" sz="1050" dirty="0">
              <a:solidFill>
                <a:srgbClr val="6699FF"/>
              </a:solidFill>
              <a:latin typeface="Arial" panose="020B0604020202020204" pitchFamily="34" charset="0"/>
            </a:endParaRPr>
          </a:p>
        </p:txBody>
      </p:sp>
      <p:pic>
        <p:nvPicPr>
          <p:cNvPr id="4" name="Picture 3" descr="Map&#10;&#10;Description automatically generated">
            <a:extLst>
              <a:ext uri="{FF2B5EF4-FFF2-40B4-BE49-F238E27FC236}">
                <a16:creationId xmlns:a16="http://schemas.microsoft.com/office/drawing/2014/main" id="{86A04990-17FF-408E-8699-069BFD619A98}"/>
              </a:ext>
            </a:extLst>
          </p:cNvPr>
          <p:cNvPicPr>
            <a:picLocks noChangeAspect="1"/>
          </p:cNvPicPr>
          <p:nvPr/>
        </p:nvPicPr>
        <p:blipFill>
          <a:blip r:embed="rId2"/>
          <a:stretch>
            <a:fillRect/>
          </a:stretch>
        </p:blipFill>
        <p:spPr>
          <a:xfrm>
            <a:off x="0" y="670560"/>
            <a:ext cx="9143999" cy="5963920"/>
          </a:xfrm>
          <a:prstGeom prst="ellipse">
            <a:avLst/>
          </a:prstGeom>
          <a:ln>
            <a:noFill/>
          </a:ln>
          <a:effectLst>
            <a:softEdge rad="112500"/>
          </a:effectLst>
        </p:spPr>
      </p:pic>
      <p:pic>
        <p:nvPicPr>
          <p:cNvPr id="24" name="Picture 23" descr="Background pattern&#10;&#10;Description automatically generated">
            <a:extLst>
              <a:ext uri="{FF2B5EF4-FFF2-40B4-BE49-F238E27FC236}">
                <a16:creationId xmlns:a16="http://schemas.microsoft.com/office/drawing/2014/main" id="{05D846BE-3A46-44AA-9ADF-AD10D5D576A3}"/>
              </a:ext>
            </a:extLst>
          </p:cNvPr>
          <p:cNvPicPr>
            <a:picLocks noChangeAspect="1"/>
          </p:cNvPicPr>
          <p:nvPr/>
        </p:nvPicPr>
        <p:blipFill>
          <a:blip r:embed="rId3"/>
          <a:stretch>
            <a:fillRect/>
          </a:stretch>
        </p:blipFill>
        <p:spPr>
          <a:xfrm>
            <a:off x="1276349" y="4357098"/>
            <a:ext cx="4027171" cy="2196102"/>
          </a:xfrm>
          <a:prstGeom prst="rect">
            <a:avLst/>
          </a:prstGeom>
          <a:ln w="28575">
            <a:solidFill>
              <a:srgbClr val="000000"/>
            </a:solidFill>
          </a:ln>
        </p:spPr>
      </p:pic>
      <p:cxnSp>
        <p:nvCxnSpPr>
          <p:cNvPr id="6" name="Straight Arrow Connector 5">
            <a:extLst>
              <a:ext uri="{FF2B5EF4-FFF2-40B4-BE49-F238E27FC236}">
                <a16:creationId xmlns:a16="http://schemas.microsoft.com/office/drawing/2014/main" id="{7C658E6E-E366-4AEC-8701-F117DF8C5459}"/>
              </a:ext>
            </a:extLst>
          </p:cNvPr>
          <p:cNvCxnSpPr/>
          <p:nvPr/>
        </p:nvCxnSpPr>
        <p:spPr bwMode="auto">
          <a:xfrm flipH="1">
            <a:off x="3997932" y="3045646"/>
            <a:ext cx="1580936" cy="2196101"/>
          </a:xfrm>
          <a:prstGeom prst="straightConnector1">
            <a:avLst/>
          </a:prstGeom>
          <a:solidFill>
            <a:srgbClr val="FFFFFF"/>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 name="Rectangle 7">
            <a:extLst>
              <a:ext uri="{FF2B5EF4-FFF2-40B4-BE49-F238E27FC236}">
                <a16:creationId xmlns:a16="http://schemas.microsoft.com/office/drawing/2014/main" id="{DA51B5B9-40A5-4733-9B3B-14B39A6FEA4E}"/>
              </a:ext>
            </a:extLst>
          </p:cNvPr>
          <p:cNvSpPr/>
          <p:nvPr/>
        </p:nvSpPr>
        <p:spPr bwMode="auto">
          <a:xfrm>
            <a:off x="-601360" y="0"/>
            <a:ext cx="10346717" cy="846830"/>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defRPr/>
            </a:pPr>
            <a:r>
              <a:rPr lang="en-US" sz="4200" b="1" dirty="0">
                <a:latin typeface="Arial" pitchFamily="34" charset="0"/>
              </a:rPr>
              <a:t>Everbridge and APD GIS Mapping</a:t>
            </a:r>
          </a:p>
        </p:txBody>
      </p:sp>
    </p:spTree>
    <p:extLst>
      <p:ext uri="{BB962C8B-B14F-4D97-AF65-F5344CB8AC3E}">
        <p14:creationId xmlns:p14="http://schemas.microsoft.com/office/powerpoint/2010/main" val="1490223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34868B-2782-B2CD-0F53-A489B1021E87}"/>
              </a:ext>
            </a:extLst>
          </p:cNvPr>
          <p:cNvGrpSpPr/>
          <p:nvPr/>
        </p:nvGrpSpPr>
        <p:grpSpPr>
          <a:xfrm>
            <a:off x="-2" y="-16236"/>
            <a:ext cx="9144002" cy="6899802"/>
            <a:chOff x="-2" y="-16236"/>
            <a:chExt cx="9144002" cy="6899802"/>
          </a:xfrm>
        </p:grpSpPr>
        <p:grpSp>
          <p:nvGrpSpPr>
            <p:cNvPr id="6" name="Group 5">
              <a:extLst>
                <a:ext uri="{FF2B5EF4-FFF2-40B4-BE49-F238E27FC236}">
                  <a16:creationId xmlns:a16="http://schemas.microsoft.com/office/drawing/2014/main" id="{8C7DE815-2611-2BFD-2A32-4EF1C5F9A1F9}"/>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0" name="Rectangle 9">
                <a:extLst>
                  <a:ext uri="{FF2B5EF4-FFF2-40B4-BE49-F238E27FC236}">
                    <a16:creationId xmlns:a16="http://schemas.microsoft.com/office/drawing/2014/main" id="{C5B2E2D1-0AC6-5EA0-EFA0-23D5C8D4979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901789C9-757F-591C-2984-60DFD5C14660}"/>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7" name="Group 6">
              <a:extLst>
                <a:ext uri="{FF2B5EF4-FFF2-40B4-BE49-F238E27FC236}">
                  <a16:creationId xmlns:a16="http://schemas.microsoft.com/office/drawing/2014/main" id="{EEC4E016-F11E-7DDF-7709-75EAB5F79138}"/>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8" name="Rectangle 7">
                <a:extLst>
                  <a:ext uri="{FF2B5EF4-FFF2-40B4-BE49-F238E27FC236}">
                    <a16:creationId xmlns:a16="http://schemas.microsoft.com/office/drawing/2014/main" id="{805BDB73-6CBA-7391-488E-7D303B6F2D6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A690966-0D7A-47F0-9088-C79161402492}"/>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2" name="Title 11">
            <a:extLst>
              <a:ext uri="{FF2B5EF4-FFF2-40B4-BE49-F238E27FC236}">
                <a16:creationId xmlns:a16="http://schemas.microsoft.com/office/drawing/2014/main" id="{0A4C8D67-C1B5-136E-DD4D-93E952BE2F70}"/>
              </a:ext>
            </a:extLst>
          </p:cNvPr>
          <p:cNvSpPr>
            <a:spLocks noGrp="1"/>
          </p:cNvSpPr>
          <p:nvPr>
            <p:ph type="title"/>
          </p:nvPr>
        </p:nvSpPr>
        <p:spPr>
          <a:xfrm>
            <a:off x="537845" y="341347"/>
            <a:ext cx="8119110" cy="1325563"/>
          </a:xfrm>
        </p:spPr>
        <p:txBody>
          <a:bodyPr>
            <a:noAutofit/>
          </a:bodyPr>
          <a:lstStyle/>
          <a:p>
            <a:pPr algn="ct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State Emergency Response Team (SERT) </a:t>
            </a:r>
            <a:br>
              <a:rPr lang="en-US" b="1" dirty="0">
                <a:latin typeface="Arial" panose="020B0604020202020204" pitchFamily="34" charset="0"/>
                <a:cs typeface="Arial" panose="020B0604020202020204" pitchFamily="34" charset="0"/>
              </a:rPr>
            </a:br>
            <a:endParaRPr lang="en-US" dirty="0"/>
          </a:p>
        </p:txBody>
      </p:sp>
      <p:sp>
        <p:nvSpPr>
          <p:cNvPr id="14" name="Content Placeholder 13">
            <a:extLst>
              <a:ext uri="{FF2B5EF4-FFF2-40B4-BE49-F238E27FC236}">
                <a16:creationId xmlns:a16="http://schemas.microsoft.com/office/drawing/2014/main" id="{B6751431-61FC-96B5-9767-619BDE5AFF2D}"/>
              </a:ext>
            </a:extLst>
          </p:cNvPr>
          <p:cNvSpPr>
            <a:spLocks noGrp="1"/>
          </p:cNvSpPr>
          <p:nvPr>
            <p:ph idx="1"/>
          </p:nvPr>
        </p:nvSpPr>
        <p:spPr>
          <a:xfrm>
            <a:off x="325120" y="1825624"/>
            <a:ext cx="8544560" cy="4691029"/>
          </a:xfrm>
        </p:spPr>
        <p:txBody>
          <a:bodyPr>
            <a:normAutofit fontScale="92500" lnSpcReduction="10000"/>
          </a:bodyPr>
          <a:lstStyle/>
          <a:p>
            <a:pPr>
              <a:lnSpc>
                <a:spcPct val="100000"/>
              </a:lnSpc>
              <a:spcBef>
                <a:spcPts val="0"/>
              </a:spcBef>
              <a:spcAft>
                <a:spcPts val="400"/>
              </a:spcAft>
            </a:pPr>
            <a:r>
              <a:rPr lang="en-US" b="0" i="0" dirty="0">
                <a:effectLst/>
                <a:latin typeface="Arial" panose="020B0604020202020204" pitchFamily="34" charset="0"/>
                <a:cs typeface="Arial" panose="020B0604020202020204" pitchFamily="34" charset="0"/>
              </a:rPr>
              <a:t>The State Emergency Response Team (SERT) is tasked with providing disaster assistance to the residents of the state of Florida.</a:t>
            </a:r>
          </a:p>
          <a:p>
            <a:pPr>
              <a:lnSpc>
                <a:spcPct val="100000"/>
              </a:lnSpc>
              <a:spcBef>
                <a:spcPts val="0"/>
              </a:spcBef>
              <a:spcAft>
                <a:spcPts val="400"/>
              </a:spcAft>
            </a:pPr>
            <a:r>
              <a:rPr lang="en-US" b="0" i="0" dirty="0">
                <a:effectLst/>
                <a:latin typeface="Arial" panose="020B0604020202020204" pitchFamily="34" charset="0"/>
                <a:cs typeface="Arial" panose="020B0604020202020204" pitchFamily="34" charset="0"/>
              </a:rPr>
              <a:t>The SERT is comprised of branches and Emergency Support Functions (ESFs). These entities work closely with one another to fulfill mission tasks and requests for direct aid to disaster impact areas.</a:t>
            </a:r>
          </a:p>
          <a:p>
            <a:pPr>
              <a:lnSpc>
                <a:spcPct val="100000"/>
              </a:lnSpc>
              <a:spcBef>
                <a:spcPts val="0"/>
              </a:spcBef>
              <a:spcAft>
                <a:spcPts val="400"/>
              </a:spcAft>
            </a:pPr>
            <a:r>
              <a:rPr lang="en-US" dirty="0">
                <a:latin typeface="Arial" panose="020B0604020202020204" pitchFamily="34" charset="0"/>
                <a:cs typeface="Arial" panose="020B0604020202020204" pitchFamily="34" charset="0"/>
              </a:rPr>
              <a:t>APD is part of ESF #6 Mass Care and ESF #8 Health and Medical Services.</a:t>
            </a:r>
          </a:p>
          <a:p>
            <a:pPr>
              <a:lnSpc>
                <a:spcPct val="100000"/>
              </a:lnSpc>
              <a:spcBef>
                <a:spcPts val="0"/>
              </a:spcBef>
              <a:spcAft>
                <a:spcPts val="400"/>
              </a:spcAft>
            </a:pPr>
            <a:r>
              <a:rPr lang="en-US" dirty="0">
                <a:latin typeface="Arial" panose="020B0604020202020204" pitchFamily="34" charset="0"/>
                <a:cs typeface="Arial" panose="020B0604020202020204" pitchFamily="34" charset="0"/>
              </a:rPr>
              <a:t>The Florida Division of Emergency Management partners closely with FEMA before, during, and after disasters.</a:t>
            </a:r>
          </a:p>
          <a:p>
            <a:endParaRPr lang="en-US" dirty="0"/>
          </a:p>
        </p:txBody>
      </p:sp>
      <p:sp>
        <p:nvSpPr>
          <p:cNvPr id="2" name="Slide Number Placeholder 1">
            <a:extLst>
              <a:ext uri="{FF2B5EF4-FFF2-40B4-BE49-F238E27FC236}">
                <a16:creationId xmlns:a16="http://schemas.microsoft.com/office/drawing/2014/main" id="{7B67EEB2-FDEB-CA4C-C71A-11EF4D042D00}"/>
              </a:ext>
            </a:extLst>
          </p:cNvPr>
          <p:cNvSpPr>
            <a:spLocks noGrp="1"/>
          </p:cNvSpPr>
          <p:nvPr>
            <p:ph type="sldNum" sz="quarter" idx="12"/>
          </p:nvPr>
        </p:nvSpPr>
        <p:spPr/>
        <p:txBody>
          <a:bodyPr/>
          <a:lstStyle/>
          <a:p>
            <a:fld id="{F46D12F5-EFCF-42D3-9B29-75D4402B7C6B}" type="slidenum">
              <a:rPr lang="en-US" smtClean="0"/>
              <a:t>11</a:t>
            </a:fld>
            <a:endParaRPr lang="en-US"/>
          </a:p>
        </p:txBody>
      </p:sp>
    </p:spTree>
    <p:extLst>
      <p:ext uri="{BB962C8B-B14F-4D97-AF65-F5344CB8AC3E}">
        <p14:creationId xmlns:p14="http://schemas.microsoft.com/office/powerpoint/2010/main" val="2246096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04C1FE-2A0D-7906-E93A-0AAE50C7496F}"/>
              </a:ext>
            </a:extLst>
          </p:cNvPr>
          <p:cNvSpPr>
            <a:spLocks noGrp="1"/>
          </p:cNvSpPr>
          <p:nvPr>
            <p:ph type="title"/>
          </p:nvPr>
        </p:nvSpPr>
        <p:spPr>
          <a:xfrm>
            <a:off x="478465" y="365126"/>
            <a:ext cx="8229600" cy="1325563"/>
          </a:xfrm>
        </p:spPr>
        <p:txBody>
          <a:bodyPr/>
          <a:lstStyle/>
          <a:p>
            <a:r>
              <a:rPr lang="en-US" sz="4400" b="1" dirty="0">
                <a:latin typeface="Arial" panose="020B0604020202020204" pitchFamily="34" charset="0"/>
                <a:cs typeface="Arial" panose="020B0604020202020204" pitchFamily="34" charset="0"/>
              </a:rPr>
              <a:t>Ongoing Long-Term Recovery</a:t>
            </a:r>
            <a:br>
              <a:rPr lang="en-US" sz="4400" b="1" dirty="0">
                <a:latin typeface="Arial" panose="020B0604020202020204" pitchFamily="34" charset="0"/>
                <a:cs typeface="Arial" panose="020B0604020202020204" pitchFamily="34" charset="0"/>
              </a:rPr>
            </a:br>
            <a:endParaRPr lang="en-US" dirty="0">
              <a:solidFill>
                <a:schemeClr val="tx1">
                  <a:lumMod val="75000"/>
                  <a:lumOff val="25000"/>
                </a:schemeClr>
              </a:solidFill>
              <a:latin typeface="Montserrat" panose="00000500000000000000" pitchFamily="2" charset="0"/>
            </a:endParaRPr>
          </a:p>
        </p:txBody>
      </p:sp>
      <p:grpSp>
        <p:nvGrpSpPr>
          <p:cNvPr id="2" name="Group 1">
            <a:extLst>
              <a:ext uri="{FF2B5EF4-FFF2-40B4-BE49-F238E27FC236}">
                <a16:creationId xmlns:a16="http://schemas.microsoft.com/office/drawing/2014/main" id="{50509010-8182-CFAD-DC51-0767287CC057}"/>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3" name="Group 2">
              <a:extLst>
                <a:ext uri="{FF2B5EF4-FFF2-40B4-BE49-F238E27FC236}">
                  <a16:creationId xmlns:a16="http://schemas.microsoft.com/office/drawing/2014/main" id="{FCB838A6-2B76-1BE1-7D02-364F01D23000}"/>
                </a:ext>
              </a:extLst>
            </p:cNvPr>
            <p:cNvGrpSpPr/>
            <p:nvPr/>
          </p:nvGrpSpPr>
          <p:grpSpPr>
            <a:xfrm>
              <a:off x="-1" y="-16236"/>
              <a:ext cx="9144001" cy="329841"/>
              <a:chOff x="-1" y="-16236"/>
              <a:chExt cx="9144001" cy="413930"/>
            </a:xfrm>
            <a:grpFill/>
          </p:grpSpPr>
          <p:sp>
            <p:nvSpPr>
              <p:cNvPr id="10" name="Rectangle 9">
                <a:extLst>
                  <a:ext uri="{FF2B5EF4-FFF2-40B4-BE49-F238E27FC236}">
                    <a16:creationId xmlns:a16="http://schemas.microsoft.com/office/drawing/2014/main" id="{0D416867-8C4D-0AEE-85F3-D854BE7C5B16}"/>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19CBBFFB-E82E-B1D2-7336-3C02F305D9EA}"/>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4" name="Group 3">
              <a:extLst>
                <a:ext uri="{FF2B5EF4-FFF2-40B4-BE49-F238E27FC236}">
                  <a16:creationId xmlns:a16="http://schemas.microsoft.com/office/drawing/2014/main" id="{C5240C1A-9A11-2AFA-260D-1B989DAFF63B}"/>
                </a:ext>
              </a:extLst>
            </p:cNvPr>
            <p:cNvGrpSpPr/>
            <p:nvPr/>
          </p:nvGrpSpPr>
          <p:grpSpPr>
            <a:xfrm flipV="1">
              <a:off x="-2" y="6595314"/>
              <a:ext cx="9144001" cy="288252"/>
              <a:chOff x="-1" y="-16236"/>
              <a:chExt cx="9144001" cy="413930"/>
            </a:xfrm>
            <a:grpFill/>
          </p:grpSpPr>
          <p:sp>
            <p:nvSpPr>
              <p:cNvPr id="8" name="Rectangle 7">
                <a:extLst>
                  <a:ext uri="{FF2B5EF4-FFF2-40B4-BE49-F238E27FC236}">
                    <a16:creationId xmlns:a16="http://schemas.microsoft.com/office/drawing/2014/main" id="{4A74D29F-15C3-99ED-D647-D2B9AF10F20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A56CF68D-929A-C850-62D5-E5A7F5694DF8}"/>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graphicFrame>
        <p:nvGraphicFramePr>
          <p:cNvPr id="6" name="Content Placeholder 5">
            <a:extLst>
              <a:ext uri="{FF2B5EF4-FFF2-40B4-BE49-F238E27FC236}">
                <a16:creationId xmlns:a16="http://schemas.microsoft.com/office/drawing/2014/main" id="{0A52899D-3F1D-94EE-4F73-0DFACFAA8F76}"/>
              </a:ext>
            </a:extLst>
          </p:cNvPr>
          <p:cNvGraphicFramePr>
            <a:graphicFrameLocks noGrp="1"/>
          </p:cNvGraphicFramePr>
          <p:nvPr>
            <p:ph idx="1"/>
            <p:extLst>
              <p:ext uri="{D42A27DB-BD31-4B8C-83A1-F6EECF244321}">
                <p14:modId xmlns:p14="http://schemas.microsoft.com/office/powerpoint/2010/main" val="3587997177"/>
              </p:ext>
            </p:extLst>
          </p:nvPr>
        </p:nvGraphicFramePr>
        <p:xfrm>
          <a:off x="477838" y="1138238"/>
          <a:ext cx="8483282" cy="5354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4550AF74-D6BE-5209-981D-6A87BCD83A62}"/>
              </a:ext>
            </a:extLst>
          </p:cNvPr>
          <p:cNvSpPr>
            <a:spLocks noGrp="1"/>
          </p:cNvSpPr>
          <p:nvPr>
            <p:ph type="sldNum" sz="quarter" idx="12"/>
          </p:nvPr>
        </p:nvSpPr>
        <p:spPr/>
        <p:txBody>
          <a:bodyPr/>
          <a:lstStyle/>
          <a:p>
            <a:fld id="{F46D12F5-EFCF-42D3-9B29-75D4402B7C6B}" type="slidenum">
              <a:rPr lang="en-US" smtClean="0"/>
              <a:t>12</a:t>
            </a:fld>
            <a:endParaRPr lang="en-US"/>
          </a:p>
        </p:txBody>
      </p:sp>
    </p:spTree>
    <p:extLst>
      <p:ext uri="{BB962C8B-B14F-4D97-AF65-F5344CB8AC3E}">
        <p14:creationId xmlns:p14="http://schemas.microsoft.com/office/powerpoint/2010/main" val="3186419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34868B-2782-B2CD-0F53-A489B1021E87}"/>
              </a:ext>
            </a:extLst>
          </p:cNvPr>
          <p:cNvGrpSpPr/>
          <p:nvPr/>
        </p:nvGrpSpPr>
        <p:grpSpPr>
          <a:xfrm>
            <a:off x="-2" y="-16236"/>
            <a:ext cx="9144002" cy="6899802"/>
            <a:chOff x="-2" y="-16236"/>
            <a:chExt cx="9144002" cy="6899802"/>
          </a:xfrm>
        </p:grpSpPr>
        <p:grpSp>
          <p:nvGrpSpPr>
            <p:cNvPr id="6" name="Group 5">
              <a:extLst>
                <a:ext uri="{FF2B5EF4-FFF2-40B4-BE49-F238E27FC236}">
                  <a16:creationId xmlns:a16="http://schemas.microsoft.com/office/drawing/2014/main" id="{8C7DE815-2611-2BFD-2A32-4EF1C5F9A1F9}"/>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0" name="Rectangle 9">
                <a:extLst>
                  <a:ext uri="{FF2B5EF4-FFF2-40B4-BE49-F238E27FC236}">
                    <a16:creationId xmlns:a16="http://schemas.microsoft.com/office/drawing/2014/main" id="{C5B2E2D1-0AC6-5EA0-EFA0-23D5C8D4979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901789C9-757F-591C-2984-60DFD5C14660}"/>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7" name="Group 6">
              <a:extLst>
                <a:ext uri="{FF2B5EF4-FFF2-40B4-BE49-F238E27FC236}">
                  <a16:creationId xmlns:a16="http://schemas.microsoft.com/office/drawing/2014/main" id="{EEC4E016-F11E-7DDF-7709-75EAB5F79138}"/>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8" name="Rectangle 7">
                <a:extLst>
                  <a:ext uri="{FF2B5EF4-FFF2-40B4-BE49-F238E27FC236}">
                    <a16:creationId xmlns:a16="http://schemas.microsoft.com/office/drawing/2014/main" id="{805BDB73-6CBA-7391-488E-7D303B6F2D6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A690966-0D7A-47F0-9088-C79161402492}"/>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2" name="Title 11">
            <a:extLst>
              <a:ext uri="{FF2B5EF4-FFF2-40B4-BE49-F238E27FC236}">
                <a16:creationId xmlns:a16="http://schemas.microsoft.com/office/drawing/2014/main" id="{0A4C8D67-C1B5-136E-DD4D-93E952BE2F70}"/>
              </a:ext>
            </a:extLst>
          </p:cNvPr>
          <p:cNvSpPr>
            <a:spLocks noGrp="1"/>
          </p:cNvSpPr>
          <p:nvPr>
            <p:ph type="title"/>
          </p:nvPr>
        </p:nvSpPr>
        <p:spPr/>
        <p:txBody>
          <a:bodyPr>
            <a:normAutofit fontScale="90000"/>
          </a:bodyPr>
          <a:lstStyle/>
          <a:p>
            <a:pPr algn="ctr"/>
            <a:br>
              <a:rPr lang="en-US" sz="4400" b="1" dirty="0">
                <a:latin typeface="Arial" panose="020B060402020202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Best Practices and</a:t>
            </a:r>
            <a:br>
              <a:rPr lang="en-US" sz="4900" b="1" dirty="0">
                <a:latin typeface="Arial" panose="020B060402020202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Lessons Learned</a:t>
            </a:r>
            <a:br>
              <a:rPr lang="en-US" sz="4900" u="sng" dirty="0">
                <a:latin typeface="Arial" panose="020B0604020202020204" pitchFamily="34" charset="0"/>
                <a:cs typeface="Arial" panose="020B0604020202020204" pitchFamily="34" charset="0"/>
              </a:rPr>
            </a:br>
            <a:endParaRPr lang="en-US" sz="4900" dirty="0"/>
          </a:p>
        </p:txBody>
      </p:sp>
      <p:sp>
        <p:nvSpPr>
          <p:cNvPr id="14" name="Content Placeholder 13">
            <a:extLst>
              <a:ext uri="{FF2B5EF4-FFF2-40B4-BE49-F238E27FC236}">
                <a16:creationId xmlns:a16="http://schemas.microsoft.com/office/drawing/2014/main" id="{B6751431-61FC-96B5-9767-619BDE5AFF2D}"/>
              </a:ext>
            </a:extLst>
          </p:cNvPr>
          <p:cNvSpPr>
            <a:spLocks noGrp="1"/>
          </p:cNvSpPr>
          <p:nvPr>
            <p:ph idx="1"/>
          </p:nvPr>
        </p:nvSpPr>
        <p:spPr>
          <a:xfrm>
            <a:off x="426720" y="1690689"/>
            <a:ext cx="8442960" cy="4733442"/>
          </a:xfrm>
        </p:spPr>
        <p:txBody>
          <a:bodyPr>
            <a:normAutofit fontScale="92500" lnSpcReduction="10000"/>
          </a:bodyPr>
          <a:lstStyle/>
          <a:p>
            <a:r>
              <a:rPr lang="en-US" dirty="0">
                <a:latin typeface="Arial" panose="020B0604020202020204" pitchFamily="34" charset="0"/>
                <a:cs typeface="Arial" panose="020B0604020202020204" pitchFamily="34" charset="0"/>
              </a:rPr>
              <a:t>Navigating FEMA Individual Assistance (IA)</a:t>
            </a:r>
          </a:p>
          <a:p>
            <a:pPr lvl="1">
              <a:buFont typeface="Wingdings" panose="05000000000000000000" pitchFamily="2" charset="2"/>
              <a:buChar char="Ø"/>
            </a:pPr>
            <a:r>
              <a:rPr lang="en-US" sz="2600" dirty="0">
                <a:latin typeface="Arial" panose="020B0604020202020204" pitchFamily="34" charset="0"/>
                <a:cs typeface="Arial" panose="020B0604020202020204" pitchFamily="34" charset="0"/>
              </a:rPr>
              <a:t>Visit a Disaster Recovery Center (DRC)</a:t>
            </a:r>
          </a:p>
          <a:p>
            <a:pPr lvl="1">
              <a:buFont typeface="Wingdings" panose="05000000000000000000" pitchFamily="2" charset="2"/>
              <a:buChar char="Ø"/>
            </a:pPr>
            <a:r>
              <a:rPr lang="en-US" sz="2600" dirty="0">
                <a:latin typeface="Arial" panose="020B0604020202020204" pitchFamily="34" charset="0"/>
                <a:cs typeface="Arial" panose="020B0604020202020204" pitchFamily="34" charset="0"/>
              </a:rPr>
              <a:t>Understand what resources are available</a:t>
            </a:r>
          </a:p>
          <a:p>
            <a:pPr lvl="1">
              <a:buFont typeface="Wingdings" panose="05000000000000000000" pitchFamily="2" charset="2"/>
              <a:buChar char="Ø"/>
            </a:pPr>
            <a:r>
              <a:rPr lang="en-US" sz="2600" dirty="0">
                <a:latin typeface="Arial" panose="020B0604020202020204" pitchFamily="34" charset="0"/>
                <a:cs typeface="Arial" panose="020B0604020202020204" pitchFamily="34" charset="0"/>
              </a:rPr>
              <a:t>Update your application if your situation changes</a:t>
            </a:r>
          </a:p>
          <a:p>
            <a:pPr lvl="1">
              <a:buFont typeface="Wingdings" panose="05000000000000000000" pitchFamily="2" charset="2"/>
              <a:buChar char="Ø"/>
            </a:pPr>
            <a:r>
              <a:rPr lang="en-US" sz="2600" dirty="0">
                <a:latin typeface="Arial" panose="020B0604020202020204" pitchFamily="34" charset="0"/>
                <a:cs typeface="Arial" panose="020B0604020202020204" pitchFamily="34" charset="0"/>
              </a:rPr>
              <a:t>Understand the relocation question</a:t>
            </a:r>
          </a:p>
          <a:p>
            <a:pPr lvl="1">
              <a:buFont typeface="Wingdings" panose="05000000000000000000" pitchFamily="2" charset="2"/>
              <a:buChar char="Ø"/>
            </a:pPr>
            <a:r>
              <a:rPr lang="en-US" sz="2600" dirty="0">
                <a:latin typeface="Arial" panose="020B0604020202020204" pitchFamily="34" charset="0"/>
                <a:cs typeface="Arial" panose="020B0604020202020204" pitchFamily="34" charset="0"/>
              </a:rPr>
              <a:t>Keep receipts for expenses purchased with FEMA funds</a:t>
            </a:r>
          </a:p>
          <a:p>
            <a:pPr lvl="1">
              <a:buFont typeface="Wingdings" panose="05000000000000000000" pitchFamily="2" charset="2"/>
              <a:buChar char="Ø"/>
            </a:pPr>
            <a:r>
              <a:rPr lang="en-US" sz="2600" dirty="0">
                <a:latin typeface="Arial" panose="020B0604020202020204" pitchFamily="34" charset="0"/>
                <a:cs typeface="Arial" panose="020B0604020202020204" pitchFamily="34" charset="0"/>
              </a:rPr>
              <a:t>Don’t be afraid to appeal FEMA’s determination!</a:t>
            </a:r>
          </a:p>
          <a:p>
            <a:r>
              <a:rPr lang="en-US" dirty="0">
                <a:latin typeface="Arial" panose="020B0604020202020204" pitchFamily="34" charset="0"/>
                <a:cs typeface="Arial" panose="020B0604020202020204" pitchFamily="34" charset="0"/>
              </a:rPr>
              <a:t>The importance of maintaining home insurance, flood insurance, and renter’s insurance if applicable</a:t>
            </a:r>
          </a:p>
          <a:p>
            <a:r>
              <a:rPr lang="en-US" dirty="0">
                <a:latin typeface="Arial" panose="020B0604020202020204" pitchFamily="34" charset="0"/>
                <a:cs typeface="Arial" panose="020B0604020202020204" pitchFamily="34" charset="0"/>
              </a:rPr>
              <a:t>The importance of heeding local officials’ warnings and evacuation orders</a:t>
            </a:r>
          </a:p>
          <a:p>
            <a:endParaRPr lang="en-US" dirty="0"/>
          </a:p>
        </p:txBody>
      </p:sp>
      <p:sp>
        <p:nvSpPr>
          <p:cNvPr id="2" name="Slide Number Placeholder 1">
            <a:extLst>
              <a:ext uri="{FF2B5EF4-FFF2-40B4-BE49-F238E27FC236}">
                <a16:creationId xmlns:a16="http://schemas.microsoft.com/office/drawing/2014/main" id="{0D41FC4E-E068-3045-73B3-2ECDC422B76F}"/>
              </a:ext>
            </a:extLst>
          </p:cNvPr>
          <p:cNvSpPr>
            <a:spLocks noGrp="1"/>
          </p:cNvSpPr>
          <p:nvPr>
            <p:ph type="sldNum" sz="quarter" idx="12"/>
          </p:nvPr>
        </p:nvSpPr>
        <p:spPr/>
        <p:txBody>
          <a:bodyPr/>
          <a:lstStyle/>
          <a:p>
            <a:fld id="{F46D12F5-EFCF-42D3-9B29-75D4402B7C6B}" type="slidenum">
              <a:rPr lang="en-US" smtClean="0"/>
              <a:t>13</a:t>
            </a:fld>
            <a:endParaRPr lang="en-US"/>
          </a:p>
        </p:txBody>
      </p:sp>
    </p:spTree>
    <p:extLst>
      <p:ext uri="{BB962C8B-B14F-4D97-AF65-F5344CB8AC3E}">
        <p14:creationId xmlns:p14="http://schemas.microsoft.com/office/powerpoint/2010/main" val="1611338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04C1FE-2A0D-7906-E93A-0AAE50C7496F}"/>
              </a:ext>
            </a:extLst>
          </p:cNvPr>
          <p:cNvSpPr>
            <a:spLocks noGrp="1"/>
          </p:cNvSpPr>
          <p:nvPr>
            <p:ph type="title"/>
          </p:nvPr>
        </p:nvSpPr>
        <p:spPr>
          <a:xfrm>
            <a:off x="478465" y="365126"/>
            <a:ext cx="8229600" cy="1325563"/>
          </a:xfrm>
        </p:spPr>
        <p:txBody>
          <a:bodyPr/>
          <a:lstStyle/>
          <a:p>
            <a:pPr algn="ctr"/>
            <a:r>
              <a:rPr lang="en-US" sz="4400" b="1" dirty="0">
                <a:latin typeface="Arial" panose="020B0604020202020204" pitchFamily="34" charset="0"/>
                <a:cs typeface="Arial" panose="020B0604020202020204" pitchFamily="34" charset="0"/>
              </a:rPr>
              <a:t>Disaster Mental Health</a:t>
            </a:r>
            <a:br>
              <a:rPr lang="en-US" sz="3200" dirty="0"/>
            </a:br>
            <a:endParaRPr lang="en-US" dirty="0">
              <a:solidFill>
                <a:schemeClr val="tx1">
                  <a:lumMod val="75000"/>
                  <a:lumOff val="25000"/>
                </a:schemeClr>
              </a:solidFill>
              <a:latin typeface="Montserrat" panose="00000500000000000000" pitchFamily="2" charset="0"/>
            </a:endParaRPr>
          </a:p>
        </p:txBody>
      </p:sp>
      <p:grpSp>
        <p:nvGrpSpPr>
          <p:cNvPr id="2" name="Group 1">
            <a:extLst>
              <a:ext uri="{FF2B5EF4-FFF2-40B4-BE49-F238E27FC236}">
                <a16:creationId xmlns:a16="http://schemas.microsoft.com/office/drawing/2014/main" id="{50509010-8182-CFAD-DC51-0767287CC057}"/>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3" name="Group 2">
              <a:extLst>
                <a:ext uri="{FF2B5EF4-FFF2-40B4-BE49-F238E27FC236}">
                  <a16:creationId xmlns:a16="http://schemas.microsoft.com/office/drawing/2014/main" id="{FCB838A6-2B76-1BE1-7D02-364F01D23000}"/>
                </a:ext>
              </a:extLst>
            </p:cNvPr>
            <p:cNvGrpSpPr/>
            <p:nvPr/>
          </p:nvGrpSpPr>
          <p:grpSpPr>
            <a:xfrm>
              <a:off x="-1" y="-16236"/>
              <a:ext cx="9144001" cy="329841"/>
              <a:chOff x="-1" y="-16236"/>
              <a:chExt cx="9144001" cy="413930"/>
            </a:xfrm>
            <a:grpFill/>
          </p:grpSpPr>
          <p:sp>
            <p:nvSpPr>
              <p:cNvPr id="10" name="Rectangle 9">
                <a:extLst>
                  <a:ext uri="{FF2B5EF4-FFF2-40B4-BE49-F238E27FC236}">
                    <a16:creationId xmlns:a16="http://schemas.microsoft.com/office/drawing/2014/main" id="{0D416867-8C4D-0AEE-85F3-D854BE7C5B16}"/>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19CBBFFB-E82E-B1D2-7336-3C02F305D9EA}"/>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4" name="Group 3">
              <a:extLst>
                <a:ext uri="{FF2B5EF4-FFF2-40B4-BE49-F238E27FC236}">
                  <a16:creationId xmlns:a16="http://schemas.microsoft.com/office/drawing/2014/main" id="{C5240C1A-9A11-2AFA-260D-1B989DAFF63B}"/>
                </a:ext>
              </a:extLst>
            </p:cNvPr>
            <p:cNvGrpSpPr/>
            <p:nvPr/>
          </p:nvGrpSpPr>
          <p:grpSpPr>
            <a:xfrm flipV="1">
              <a:off x="-2" y="6595314"/>
              <a:ext cx="9144001" cy="288252"/>
              <a:chOff x="-1" y="-16236"/>
              <a:chExt cx="9144001" cy="413930"/>
            </a:xfrm>
            <a:grpFill/>
          </p:grpSpPr>
          <p:sp>
            <p:nvSpPr>
              <p:cNvPr id="8" name="Rectangle 7">
                <a:extLst>
                  <a:ext uri="{FF2B5EF4-FFF2-40B4-BE49-F238E27FC236}">
                    <a16:creationId xmlns:a16="http://schemas.microsoft.com/office/drawing/2014/main" id="{4A74D29F-15C3-99ED-D647-D2B9AF10F20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A56CF68D-929A-C850-62D5-E5A7F5694DF8}"/>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graphicFrame>
        <p:nvGraphicFramePr>
          <p:cNvPr id="6" name="Content Placeholder 13">
            <a:extLst>
              <a:ext uri="{FF2B5EF4-FFF2-40B4-BE49-F238E27FC236}">
                <a16:creationId xmlns:a16="http://schemas.microsoft.com/office/drawing/2014/main" id="{DAE7E7E6-D8B9-1285-28C7-F9E8EABCA4FB}"/>
              </a:ext>
            </a:extLst>
          </p:cNvPr>
          <p:cNvGraphicFramePr>
            <a:graphicFrameLocks noGrp="1"/>
          </p:cNvGraphicFramePr>
          <p:nvPr>
            <p:ph idx="1"/>
            <p:extLst>
              <p:ext uri="{D42A27DB-BD31-4B8C-83A1-F6EECF244321}">
                <p14:modId xmlns:p14="http://schemas.microsoft.com/office/powerpoint/2010/main" val="3288907011"/>
              </p:ext>
            </p:extLst>
          </p:nvPr>
        </p:nvGraphicFramePr>
        <p:xfrm>
          <a:off x="301458" y="878611"/>
          <a:ext cx="8710462" cy="5497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8DF3E91A-D4C2-DA79-F334-322193A99679}"/>
              </a:ext>
            </a:extLst>
          </p:cNvPr>
          <p:cNvSpPr>
            <a:spLocks noGrp="1"/>
          </p:cNvSpPr>
          <p:nvPr>
            <p:ph type="sldNum" sz="quarter" idx="12"/>
          </p:nvPr>
        </p:nvSpPr>
        <p:spPr/>
        <p:txBody>
          <a:bodyPr/>
          <a:lstStyle/>
          <a:p>
            <a:fld id="{F46D12F5-EFCF-42D3-9B29-75D4402B7C6B}" type="slidenum">
              <a:rPr lang="en-US" smtClean="0"/>
              <a:t>14</a:t>
            </a:fld>
            <a:endParaRPr lang="en-US"/>
          </a:p>
        </p:txBody>
      </p:sp>
    </p:spTree>
    <p:extLst>
      <p:ext uri="{BB962C8B-B14F-4D97-AF65-F5344CB8AC3E}">
        <p14:creationId xmlns:p14="http://schemas.microsoft.com/office/powerpoint/2010/main" val="2888146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34868B-2782-B2CD-0F53-A489B1021E87}"/>
              </a:ext>
            </a:extLst>
          </p:cNvPr>
          <p:cNvGrpSpPr/>
          <p:nvPr/>
        </p:nvGrpSpPr>
        <p:grpSpPr>
          <a:xfrm>
            <a:off x="-2" y="-16236"/>
            <a:ext cx="9144002" cy="6899802"/>
            <a:chOff x="-2" y="-16236"/>
            <a:chExt cx="9144002" cy="6899802"/>
          </a:xfrm>
        </p:grpSpPr>
        <p:grpSp>
          <p:nvGrpSpPr>
            <p:cNvPr id="6" name="Group 5">
              <a:extLst>
                <a:ext uri="{FF2B5EF4-FFF2-40B4-BE49-F238E27FC236}">
                  <a16:creationId xmlns:a16="http://schemas.microsoft.com/office/drawing/2014/main" id="{8C7DE815-2611-2BFD-2A32-4EF1C5F9A1F9}"/>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0" name="Rectangle 9">
                <a:extLst>
                  <a:ext uri="{FF2B5EF4-FFF2-40B4-BE49-F238E27FC236}">
                    <a16:creationId xmlns:a16="http://schemas.microsoft.com/office/drawing/2014/main" id="{C5B2E2D1-0AC6-5EA0-EFA0-23D5C8D4979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901789C9-757F-591C-2984-60DFD5C14660}"/>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7" name="Group 6">
              <a:extLst>
                <a:ext uri="{FF2B5EF4-FFF2-40B4-BE49-F238E27FC236}">
                  <a16:creationId xmlns:a16="http://schemas.microsoft.com/office/drawing/2014/main" id="{EEC4E016-F11E-7DDF-7709-75EAB5F79138}"/>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8" name="Rectangle 7">
                <a:extLst>
                  <a:ext uri="{FF2B5EF4-FFF2-40B4-BE49-F238E27FC236}">
                    <a16:creationId xmlns:a16="http://schemas.microsoft.com/office/drawing/2014/main" id="{805BDB73-6CBA-7391-488E-7D303B6F2D6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A690966-0D7A-47F0-9088-C79161402492}"/>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2" name="Title 11">
            <a:extLst>
              <a:ext uri="{FF2B5EF4-FFF2-40B4-BE49-F238E27FC236}">
                <a16:creationId xmlns:a16="http://schemas.microsoft.com/office/drawing/2014/main" id="{0A4C8D67-C1B5-136E-DD4D-93E952BE2F70}"/>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How to Cope When Life Seems Overwhelming</a:t>
            </a:r>
            <a:endParaRPr lang="en-US" dirty="0"/>
          </a:p>
        </p:txBody>
      </p:sp>
      <p:sp>
        <p:nvSpPr>
          <p:cNvPr id="14" name="Content Placeholder 13">
            <a:extLst>
              <a:ext uri="{FF2B5EF4-FFF2-40B4-BE49-F238E27FC236}">
                <a16:creationId xmlns:a16="http://schemas.microsoft.com/office/drawing/2014/main" id="{B6751431-61FC-96B5-9767-619BDE5AFF2D}"/>
              </a:ext>
            </a:extLst>
          </p:cNvPr>
          <p:cNvSpPr>
            <a:spLocks noGrp="1"/>
          </p:cNvSpPr>
          <p:nvPr>
            <p:ph idx="1"/>
          </p:nvPr>
        </p:nvSpPr>
        <p:spPr>
          <a:xfrm>
            <a:off x="548640" y="1825624"/>
            <a:ext cx="8067040" cy="4550179"/>
          </a:xfrm>
        </p:spPr>
        <p:txBody>
          <a:bodyPr/>
          <a:lstStyle/>
          <a:p>
            <a:r>
              <a:rPr lang="en-US" sz="2600" dirty="0">
                <a:latin typeface="Arial" panose="020B0604020202020204" pitchFamily="34" charset="0"/>
                <a:cs typeface="Arial" panose="020B0604020202020204" pitchFamily="34" charset="0"/>
              </a:rPr>
              <a:t>Distract yourself - take an hour or two away from your problems. If you weren’t worried about your problems, what would you be thinking about?</a:t>
            </a:r>
          </a:p>
          <a:p>
            <a:r>
              <a:rPr lang="en-US" sz="2600" dirty="0">
                <a:latin typeface="Arial" panose="020B0604020202020204" pitchFamily="34" charset="0"/>
                <a:cs typeface="Arial" panose="020B0604020202020204" pitchFamily="34" charset="0"/>
              </a:rPr>
              <a:t>Routine - if you can’t do, do what you can! </a:t>
            </a:r>
          </a:p>
          <a:p>
            <a:r>
              <a:rPr lang="en-US" sz="2600" dirty="0">
                <a:latin typeface="Arial" panose="020B0604020202020204" pitchFamily="34" charset="0"/>
                <a:cs typeface="Arial" panose="020B0604020202020204" pitchFamily="34" charset="0"/>
              </a:rPr>
              <a:t>Exercise</a:t>
            </a:r>
          </a:p>
          <a:p>
            <a:r>
              <a:rPr lang="en-US" sz="2600" dirty="0">
                <a:latin typeface="Arial" panose="020B0604020202020204" pitchFamily="34" charset="0"/>
                <a:cs typeface="Arial" panose="020B0604020202020204" pitchFamily="34" charset="0"/>
              </a:rPr>
              <a:t>Change your physical location - stretch, go outside if you can, get some sun.</a:t>
            </a:r>
          </a:p>
          <a:p>
            <a:r>
              <a:rPr lang="en-US" sz="2600" dirty="0">
                <a:latin typeface="Arial" panose="020B0604020202020204" pitchFamily="34" charset="0"/>
                <a:cs typeface="Arial" panose="020B0604020202020204" pitchFamily="34" charset="0"/>
              </a:rPr>
              <a:t>BREATHE (Insight Timer, Calm, Headspace) </a:t>
            </a:r>
          </a:p>
          <a:p>
            <a:endParaRPr lang="en-US" dirty="0"/>
          </a:p>
        </p:txBody>
      </p:sp>
      <p:sp>
        <p:nvSpPr>
          <p:cNvPr id="2" name="Slide Number Placeholder 1">
            <a:extLst>
              <a:ext uri="{FF2B5EF4-FFF2-40B4-BE49-F238E27FC236}">
                <a16:creationId xmlns:a16="http://schemas.microsoft.com/office/drawing/2014/main" id="{DEDB1C50-2D71-CFBD-067C-02CD42A56643}"/>
              </a:ext>
            </a:extLst>
          </p:cNvPr>
          <p:cNvSpPr>
            <a:spLocks noGrp="1"/>
          </p:cNvSpPr>
          <p:nvPr>
            <p:ph type="sldNum" sz="quarter" idx="12"/>
          </p:nvPr>
        </p:nvSpPr>
        <p:spPr/>
        <p:txBody>
          <a:bodyPr/>
          <a:lstStyle/>
          <a:p>
            <a:fld id="{F46D12F5-EFCF-42D3-9B29-75D4402B7C6B}" type="slidenum">
              <a:rPr lang="en-US" smtClean="0"/>
              <a:t>15</a:t>
            </a:fld>
            <a:endParaRPr lang="en-US"/>
          </a:p>
        </p:txBody>
      </p:sp>
    </p:spTree>
    <p:extLst>
      <p:ext uri="{BB962C8B-B14F-4D97-AF65-F5344CB8AC3E}">
        <p14:creationId xmlns:p14="http://schemas.microsoft.com/office/powerpoint/2010/main" val="898781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34868B-2782-B2CD-0F53-A489B1021E87}"/>
              </a:ext>
            </a:extLst>
          </p:cNvPr>
          <p:cNvGrpSpPr/>
          <p:nvPr/>
        </p:nvGrpSpPr>
        <p:grpSpPr>
          <a:xfrm>
            <a:off x="-2" y="-16236"/>
            <a:ext cx="9144002" cy="6899802"/>
            <a:chOff x="-2" y="-16236"/>
            <a:chExt cx="9144002" cy="6899802"/>
          </a:xfrm>
        </p:grpSpPr>
        <p:grpSp>
          <p:nvGrpSpPr>
            <p:cNvPr id="6" name="Group 5">
              <a:extLst>
                <a:ext uri="{FF2B5EF4-FFF2-40B4-BE49-F238E27FC236}">
                  <a16:creationId xmlns:a16="http://schemas.microsoft.com/office/drawing/2014/main" id="{8C7DE815-2611-2BFD-2A32-4EF1C5F9A1F9}"/>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0" name="Rectangle 9">
                <a:extLst>
                  <a:ext uri="{FF2B5EF4-FFF2-40B4-BE49-F238E27FC236}">
                    <a16:creationId xmlns:a16="http://schemas.microsoft.com/office/drawing/2014/main" id="{C5B2E2D1-0AC6-5EA0-EFA0-23D5C8D4979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901789C9-757F-591C-2984-60DFD5C14660}"/>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7" name="Group 6">
              <a:extLst>
                <a:ext uri="{FF2B5EF4-FFF2-40B4-BE49-F238E27FC236}">
                  <a16:creationId xmlns:a16="http://schemas.microsoft.com/office/drawing/2014/main" id="{EEC4E016-F11E-7DDF-7709-75EAB5F79138}"/>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8" name="Rectangle 7">
                <a:extLst>
                  <a:ext uri="{FF2B5EF4-FFF2-40B4-BE49-F238E27FC236}">
                    <a16:creationId xmlns:a16="http://schemas.microsoft.com/office/drawing/2014/main" id="{805BDB73-6CBA-7391-488E-7D303B6F2D6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A690966-0D7A-47F0-9088-C79161402492}"/>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2" name="Title 11">
            <a:extLst>
              <a:ext uri="{FF2B5EF4-FFF2-40B4-BE49-F238E27FC236}">
                <a16:creationId xmlns:a16="http://schemas.microsoft.com/office/drawing/2014/main" id="{0A4C8D67-C1B5-136E-DD4D-93E952BE2F70}"/>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How to Cope When Life Seems Overwhelming</a:t>
            </a:r>
            <a:endParaRPr lang="en-US" dirty="0"/>
          </a:p>
        </p:txBody>
      </p:sp>
      <p:sp>
        <p:nvSpPr>
          <p:cNvPr id="14" name="Content Placeholder 13">
            <a:extLst>
              <a:ext uri="{FF2B5EF4-FFF2-40B4-BE49-F238E27FC236}">
                <a16:creationId xmlns:a16="http://schemas.microsoft.com/office/drawing/2014/main" id="{B6751431-61FC-96B5-9767-619BDE5AFF2D}"/>
              </a:ext>
            </a:extLst>
          </p:cNvPr>
          <p:cNvSpPr>
            <a:spLocks noGrp="1"/>
          </p:cNvSpPr>
          <p:nvPr>
            <p:ph idx="1"/>
          </p:nvPr>
        </p:nvSpPr>
        <p:spPr>
          <a:xfrm>
            <a:off x="548640" y="1825624"/>
            <a:ext cx="8067040" cy="4550179"/>
          </a:xfrm>
        </p:spPr>
        <p:txBody>
          <a:bodyPr>
            <a:normAutofit fontScale="92500" lnSpcReduction="20000"/>
          </a:bodyPr>
          <a:lstStyle/>
          <a:p>
            <a:r>
              <a:rPr lang="en-US" sz="2600" dirty="0">
                <a:latin typeface="Arial" panose="020B0604020202020204" pitchFamily="34" charset="0"/>
                <a:cs typeface="Arial" panose="020B0604020202020204" pitchFamily="34" charset="0"/>
              </a:rPr>
              <a:t>Pray or meditate</a:t>
            </a:r>
          </a:p>
          <a:p>
            <a:pPr marL="0" indent="0">
              <a:buNone/>
            </a:pP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Practice mindfulness</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Start a journal</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Organize – a closet, papers</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Write a letter to a friend</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Talk to others – you may find that helping them makes you feel better!</a:t>
            </a:r>
          </a:p>
          <a:p>
            <a:endParaRPr lang="en-US" dirty="0"/>
          </a:p>
        </p:txBody>
      </p:sp>
      <p:sp>
        <p:nvSpPr>
          <p:cNvPr id="2" name="Slide Number Placeholder 1">
            <a:extLst>
              <a:ext uri="{FF2B5EF4-FFF2-40B4-BE49-F238E27FC236}">
                <a16:creationId xmlns:a16="http://schemas.microsoft.com/office/drawing/2014/main" id="{58AEB13C-1441-4F00-6866-DA8DEB63C672}"/>
              </a:ext>
            </a:extLst>
          </p:cNvPr>
          <p:cNvSpPr>
            <a:spLocks noGrp="1"/>
          </p:cNvSpPr>
          <p:nvPr>
            <p:ph type="sldNum" sz="quarter" idx="12"/>
          </p:nvPr>
        </p:nvSpPr>
        <p:spPr/>
        <p:txBody>
          <a:bodyPr/>
          <a:lstStyle/>
          <a:p>
            <a:fld id="{F46D12F5-EFCF-42D3-9B29-75D4402B7C6B}" type="slidenum">
              <a:rPr lang="en-US" smtClean="0"/>
              <a:t>16</a:t>
            </a:fld>
            <a:endParaRPr lang="en-US"/>
          </a:p>
        </p:txBody>
      </p:sp>
    </p:spTree>
    <p:extLst>
      <p:ext uri="{BB962C8B-B14F-4D97-AF65-F5344CB8AC3E}">
        <p14:creationId xmlns:p14="http://schemas.microsoft.com/office/powerpoint/2010/main" val="2752926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CE5D48-1DAD-0B93-1D7A-5275EBBDF3B8}"/>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6" name="Group 5">
              <a:extLst>
                <a:ext uri="{FF2B5EF4-FFF2-40B4-BE49-F238E27FC236}">
                  <a16:creationId xmlns:a16="http://schemas.microsoft.com/office/drawing/2014/main" id="{E6881AD0-8BE3-3207-D02C-84A0B64B132F}"/>
                </a:ext>
              </a:extLst>
            </p:cNvPr>
            <p:cNvGrpSpPr/>
            <p:nvPr/>
          </p:nvGrpSpPr>
          <p:grpSpPr>
            <a:xfrm>
              <a:off x="-1" y="-16236"/>
              <a:ext cx="9144001" cy="329841"/>
              <a:chOff x="-1" y="-16236"/>
              <a:chExt cx="9144001" cy="413930"/>
            </a:xfrm>
            <a:grpFill/>
          </p:grpSpPr>
          <p:sp>
            <p:nvSpPr>
              <p:cNvPr id="10" name="Rectangle 9">
                <a:extLst>
                  <a:ext uri="{FF2B5EF4-FFF2-40B4-BE49-F238E27FC236}">
                    <a16:creationId xmlns:a16="http://schemas.microsoft.com/office/drawing/2014/main" id="{73AC3073-B280-45E2-8C75-C70FD090C92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C1F448DC-CFDA-C8FA-2058-12F8586A7F5E}"/>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7" name="Group 6">
              <a:extLst>
                <a:ext uri="{FF2B5EF4-FFF2-40B4-BE49-F238E27FC236}">
                  <a16:creationId xmlns:a16="http://schemas.microsoft.com/office/drawing/2014/main" id="{5B5C4BBD-F657-4801-DA4D-2B0FA0656A84}"/>
                </a:ext>
              </a:extLst>
            </p:cNvPr>
            <p:cNvGrpSpPr/>
            <p:nvPr/>
          </p:nvGrpSpPr>
          <p:grpSpPr>
            <a:xfrm flipV="1">
              <a:off x="-2" y="6595314"/>
              <a:ext cx="9144001" cy="288252"/>
              <a:chOff x="-1" y="-16236"/>
              <a:chExt cx="9144001" cy="413930"/>
            </a:xfrm>
            <a:grpFill/>
          </p:grpSpPr>
          <p:sp>
            <p:nvSpPr>
              <p:cNvPr id="8" name="Rectangle 7">
                <a:extLst>
                  <a:ext uri="{FF2B5EF4-FFF2-40B4-BE49-F238E27FC236}">
                    <a16:creationId xmlns:a16="http://schemas.microsoft.com/office/drawing/2014/main" id="{4FA25B35-DFEF-398F-4CEA-477D432353B1}"/>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D0FB0703-E041-2ECA-7D1D-16B8B7600AA6}"/>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2" name="Title 11">
            <a:extLst>
              <a:ext uri="{FF2B5EF4-FFF2-40B4-BE49-F238E27FC236}">
                <a16:creationId xmlns:a16="http://schemas.microsoft.com/office/drawing/2014/main" id="{F184C243-6EEA-BD22-FBB9-4A888312AF6A}"/>
              </a:ext>
            </a:extLst>
          </p:cNvPr>
          <p:cNvSpPr>
            <a:spLocks noGrp="1"/>
          </p:cNvSpPr>
          <p:nvPr>
            <p:ph type="title"/>
          </p:nvPr>
        </p:nvSpPr>
        <p:spPr>
          <a:xfrm>
            <a:off x="66039" y="347412"/>
            <a:ext cx="9011918" cy="1325563"/>
          </a:xfrm>
        </p:spPr>
        <p:txBody>
          <a:bodyPr>
            <a:noAutofit/>
          </a:bodyPr>
          <a:lstStyle/>
          <a:p>
            <a:pPr algn="ctr"/>
            <a:r>
              <a:rPr lang="en-US" b="1" dirty="0">
                <a:latin typeface="Arial" panose="020B0604020202020204" pitchFamily="34" charset="0"/>
                <a:cs typeface="Arial" panose="020B0604020202020204" pitchFamily="34" charset="0"/>
              </a:rPr>
              <a:t>Humanitarian Missions: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Rescue Flights – Israel and Haiti</a:t>
            </a:r>
            <a:endParaRPr lang="en-US" dirty="0"/>
          </a:p>
        </p:txBody>
      </p:sp>
      <p:sp>
        <p:nvSpPr>
          <p:cNvPr id="14" name="Content Placeholder 13">
            <a:extLst>
              <a:ext uri="{FF2B5EF4-FFF2-40B4-BE49-F238E27FC236}">
                <a16:creationId xmlns:a16="http://schemas.microsoft.com/office/drawing/2014/main" id="{A156F2BB-6C20-D00E-7AE5-04D844F8ED44}"/>
              </a:ext>
            </a:extLst>
          </p:cNvPr>
          <p:cNvSpPr>
            <a:spLocks noGrp="1"/>
          </p:cNvSpPr>
          <p:nvPr>
            <p:ph idx="1"/>
          </p:nvPr>
        </p:nvSpPr>
        <p:spPr>
          <a:xfrm>
            <a:off x="628650" y="1706782"/>
            <a:ext cx="7886700" cy="4470181"/>
          </a:xfrm>
        </p:spPr>
        <p:txBody>
          <a:bodyPr/>
          <a:lstStyle/>
          <a:p>
            <a:pPr marL="0" indent="0" algn="ctr">
              <a:buNone/>
            </a:pPr>
            <a:r>
              <a:rPr lang="en-US" sz="2400" b="1" dirty="0">
                <a:latin typeface="Arial" panose="020B0604020202020204" pitchFamily="34" charset="0"/>
                <a:cs typeface="Arial" panose="020B0604020202020204" pitchFamily="34" charset="0"/>
              </a:rPr>
              <a:t>Florida Division of Emergency Management set up Multi Agency Resource Centers (MARCs)</a:t>
            </a:r>
            <a:endParaRPr lang="en-US" sz="2400" dirty="0">
              <a:latin typeface="Arial" panose="020B0604020202020204" pitchFamily="34" charset="0"/>
              <a:cs typeface="Arial" panose="020B0604020202020204" pitchFamily="34" charset="0"/>
            </a:endParaRPr>
          </a:p>
          <a:p>
            <a:endParaRPr lang="en-US" dirty="0"/>
          </a:p>
        </p:txBody>
      </p:sp>
      <p:graphicFrame>
        <p:nvGraphicFramePr>
          <p:cNvPr id="2" name="Diagram 1">
            <a:extLst>
              <a:ext uri="{FF2B5EF4-FFF2-40B4-BE49-F238E27FC236}">
                <a16:creationId xmlns:a16="http://schemas.microsoft.com/office/drawing/2014/main" id="{319B40B8-B5F5-DDAB-055E-BCED4A300F37}"/>
              </a:ext>
            </a:extLst>
          </p:cNvPr>
          <p:cNvGraphicFramePr/>
          <p:nvPr>
            <p:extLst>
              <p:ext uri="{D42A27DB-BD31-4B8C-83A1-F6EECF244321}">
                <p14:modId xmlns:p14="http://schemas.microsoft.com/office/powerpoint/2010/main" val="166405261"/>
              </p:ext>
            </p:extLst>
          </p:nvPr>
        </p:nvGraphicFramePr>
        <p:xfrm>
          <a:off x="223520" y="2458720"/>
          <a:ext cx="8727440" cy="4057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0488D88-1014-E3A1-E1CD-6B5C7B8EDA4F}"/>
              </a:ext>
            </a:extLst>
          </p:cNvPr>
          <p:cNvSpPr>
            <a:spLocks noGrp="1"/>
          </p:cNvSpPr>
          <p:nvPr>
            <p:ph type="sldNum" sz="quarter" idx="12"/>
          </p:nvPr>
        </p:nvSpPr>
        <p:spPr/>
        <p:txBody>
          <a:bodyPr/>
          <a:lstStyle/>
          <a:p>
            <a:fld id="{F46D12F5-EFCF-42D3-9B29-75D4402B7C6B}" type="slidenum">
              <a:rPr lang="en-US" smtClean="0"/>
              <a:t>17</a:t>
            </a:fld>
            <a:endParaRPr lang="en-US"/>
          </a:p>
        </p:txBody>
      </p:sp>
    </p:spTree>
    <p:extLst>
      <p:ext uri="{BB962C8B-B14F-4D97-AF65-F5344CB8AC3E}">
        <p14:creationId xmlns:p14="http://schemas.microsoft.com/office/powerpoint/2010/main" val="1796880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34868B-2782-B2CD-0F53-A489B1021E87}"/>
              </a:ext>
            </a:extLst>
          </p:cNvPr>
          <p:cNvGrpSpPr/>
          <p:nvPr/>
        </p:nvGrpSpPr>
        <p:grpSpPr>
          <a:xfrm>
            <a:off x="-2" y="-16236"/>
            <a:ext cx="9144002" cy="6899802"/>
            <a:chOff x="-2" y="-16236"/>
            <a:chExt cx="9144002" cy="6899802"/>
          </a:xfrm>
        </p:grpSpPr>
        <p:grpSp>
          <p:nvGrpSpPr>
            <p:cNvPr id="6" name="Group 5">
              <a:extLst>
                <a:ext uri="{FF2B5EF4-FFF2-40B4-BE49-F238E27FC236}">
                  <a16:creationId xmlns:a16="http://schemas.microsoft.com/office/drawing/2014/main" id="{8C7DE815-2611-2BFD-2A32-4EF1C5F9A1F9}"/>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0" name="Rectangle 9">
                <a:extLst>
                  <a:ext uri="{FF2B5EF4-FFF2-40B4-BE49-F238E27FC236}">
                    <a16:creationId xmlns:a16="http://schemas.microsoft.com/office/drawing/2014/main" id="{C5B2E2D1-0AC6-5EA0-EFA0-23D5C8D4979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901789C9-757F-591C-2984-60DFD5C14660}"/>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7" name="Group 6">
              <a:extLst>
                <a:ext uri="{FF2B5EF4-FFF2-40B4-BE49-F238E27FC236}">
                  <a16:creationId xmlns:a16="http://schemas.microsoft.com/office/drawing/2014/main" id="{EEC4E016-F11E-7DDF-7709-75EAB5F79138}"/>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8" name="Rectangle 7">
                <a:extLst>
                  <a:ext uri="{FF2B5EF4-FFF2-40B4-BE49-F238E27FC236}">
                    <a16:creationId xmlns:a16="http://schemas.microsoft.com/office/drawing/2014/main" id="{805BDB73-6CBA-7391-488E-7D303B6F2D6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A690966-0D7A-47F0-9088-C79161402492}"/>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2" name="Title 1">
            <a:extLst>
              <a:ext uri="{FF2B5EF4-FFF2-40B4-BE49-F238E27FC236}">
                <a16:creationId xmlns:a16="http://schemas.microsoft.com/office/drawing/2014/main" id="{A4E334A0-045C-2865-0A52-096EBCB6A73D}"/>
              </a:ext>
            </a:extLst>
          </p:cNvPr>
          <p:cNvSpPr txBox="1">
            <a:spLocks noGrp="1"/>
          </p:cNvSpPr>
          <p:nvPr>
            <p:ph type="title"/>
          </p:nvPr>
        </p:nvSpPr>
        <p:spPr>
          <a:xfrm>
            <a:off x="628650" y="607791"/>
            <a:ext cx="7886700" cy="840230"/>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Key</a:t>
            </a:r>
            <a:r>
              <a:rPr lang="en-US" sz="5400"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Partnerships</a:t>
            </a:r>
          </a:p>
        </p:txBody>
      </p:sp>
      <p:graphicFrame>
        <p:nvGraphicFramePr>
          <p:cNvPr id="18" name="Content Placeholder 17">
            <a:extLst>
              <a:ext uri="{FF2B5EF4-FFF2-40B4-BE49-F238E27FC236}">
                <a16:creationId xmlns:a16="http://schemas.microsoft.com/office/drawing/2014/main" id="{64083E2E-637A-E62B-20FF-C77A98844AE7}"/>
              </a:ext>
            </a:extLst>
          </p:cNvPr>
          <p:cNvGraphicFramePr>
            <a:graphicFrameLocks noGrp="1"/>
          </p:cNvGraphicFramePr>
          <p:nvPr>
            <p:ph idx="1"/>
            <p:extLst>
              <p:ext uri="{D42A27DB-BD31-4B8C-83A1-F6EECF244321}">
                <p14:modId xmlns:p14="http://schemas.microsoft.com/office/powerpoint/2010/main" val="2891937509"/>
              </p:ext>
            </p:extLst>
          </p:nvPr>
        </p:nvGraphicFramePr>
        <p:xfrm>
          <a:off x="152400" y="1808532"/>
          <a:ext cx="8727440" cy="456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52AE418A-53FD-57D9-75B9-E0FF6F0BEA96}"/>
              </a:ext>
            </a:extLst>
          </p:cNvPr>
          <p:cNvSpPr>
            <a:spLocks noGrp="1"/>
          </p:cNvSpPr>
          <p:nvPr>
            <p:ph type="sldNum" sz="quarter" idx="12"/>
          </p:nvPr>
        </p:nvSpPr>
        <p:spPr/>
        <p:txBody>
          <a:bodyPr/>
          <a:lstStyle/>
          <a:p>
            <a:fld id="{F46D12F5-EFCF-42D3-9B29-75D4402B7C6B}" type="slidenum">
              <a:rPr lang="en-US" smtClean="0"/>
              <a:t>18</a:t>
            </a:fld>
            <a:endParaRPr lang="en-US"/>
          </a:p>
        </p:txBody>
      </p:sp>
    </p:spTree>
    <p:extLst>
      <p:ext uri="{BB962C8B-B14F-4D97-AF65-F5344CB8AC3E}">
        <p14:creationId xmlns:p14="http://schemas.microsoft.com/office/powerpoint/2010/main" val="227701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F5359A-72F0-4EC9-A8A6-D172C091CD0C}"/>
              </a:ext>
            </a:extLst>
          </p:cNvPr>
          <p:cNvSpPr>
            <a:spLocks noGrp="1"/>
          </p:cNvSpPr>
          <p:nvPr>
            <p:ph type="sldNum" sz="quarter" idx="12"/>
          </p:nvPr>
        </p:nvSpPr>
        <p:spPr/>
        <p:txBody>
          <a:bodyPr/>
          <a:lstStyle/>
          <a:p>
            <a:fld id="{155617CA-B4F1-475E-B033-FD56510EB888}" type="slidenum">
              <a:rPr lang="en-US" smtClean="0">
                <a:solidFill>
                  <a:schemeClr val="tx1"/>
                </a:solidFill>
              </a:rPr>
              <a:t>19</a:t>
            </a:fld>
            <a:endParaRPr lang="en-US" dirty="0">
              <a:solidFill>
                <a:schemeClr val="tx1"/>
              </a:solidFill>
            </a:endParaRPr>
          </a:p>
        </p:txBody>
      </p:sp>
      <p:pic>
        <p:nvPicPr>
          <p:cNvPr id="9" name="Picture 8">
            <a:extLst>
              <a:ext uri="{FF2B5EF4-FFF2-40B4-BE49-F238E27FC236}">
                <a16:creationId xmlns:a16="http://schemas.microsoft.com/office/drawing/2014/main" id="{B1296EA2-F674-4E6D-9135-B653BB576E6C}"/>
              </a:ext>
            </a:extLst>
          </p:cNvPr>
          <p:cNvPicPr>
            <a:picLocks noChangeAspect="1"/>
          </p:cNvPicPr>
          <p:nvPr/>
        </p:nvPicPr>
        <p:blipFill rotWithShape="1">
          <a:blip r:embed="rId2"/>
          <a:srcRect t="15154" b="-1924"/>
          <a:stretch/>
        </p:blipFill>
        <p:spPr>
          <a:xfrm rot="16200000">
            <a:off x="-2953938" y="2953940"/>
            <a:ext cx="6858000" cy="950120"/>
          </a:xfrm>
          <a:prstGeom prst="rect">
            <a:avLst/>
          </a:prstGeom>
        </p:spPr>
      </p:pic>
      <p:sp>
        <p:nvSpPr>
          <p:cNvPr id="8" name="TextBox 7">
            <a:extLst>
              <a:ext uri="{FF2B5EF4-FFF2-40B4-BE49-F238E27FC236}">
                <a16:creationId xmlns:a16="http://schemas.microsoft.com/office/drawing/2014/main" id="{1B38CC65-8BC8-40A8-88CE-E12530812EC7}"/>
              </a:ext>
            </a:extLst>
          </p:cNvPr>
          <p:cNvSpPr txBox="1"/>
          <p:nvPr/>
        </p:nvSpPr>
        <p:spPr>
          <a:xfrm>
            <a:off x="807212" y="1602516"/>
            <a:ext cx="7416800" cy="3477875"/>
          </a:xfrm>
          <a:prstGeom prst="rect">
            <a:avLst/>
          </a:prstGeom>
          <a:noFill/>
        </p:spPr>
        <p:txBody>
          <a:bodyPr wrap="square" rtlCol="0">
            <a:spAutoFit/>
          </a:bodyPr>
          <a:lstStyle/>
          <a:p>
            <a:pPr marL="642938" indent="-642938">
              <a:buFont typeface="Arial" panose="020B0604020202020204" pitchFamily="34" charset="0"/>
              <a:buChar char="•"/>
            </a:pPr>
            <a:endParaRPr lang="en-US" sz="2700" dirty="0"/>
          </a:p>
          <a:p>
            <a:pPr marL="642938" indent="-642938">
              <a:buFont typeface="Arial" panose="020B0604020202020204" pitchFamily="34" charset="0"/>
              <a:buChar char="•"/>
            </a:pPr>
            <a:r>
              <a:rPr lang="en-US" sz="2800" dirty="0">
                <a:latin typeface="Arial" panose="020B0604020202020204" pitchFamily="34" charset="0"/>
                <a:cs typeface="Arial" panose="020B0604020202020204" pitchFamily="34" charset="0"/>
              </a:rPr>
              <a:t>Recovery Shelter – Hurricane Ian</a:t>
            </a:r>
          </a:p>
          <a:p>
            <a:pPr marL="642938" indent="-642938">
              <a:buFont typeface="Arial" panose="020B0604020202020204" pitchFamily="34" charset="0"/>
              <a:buChar char="•"/>
            </a:pPr>
            <a:r>
              <a:rPr lang="en-US" sz="2800" dirty="0">
                <a:latin typeface="Arial" panose="020B0604020202020204" pitchFamily="34" charset="0"/>
                <a:cs typeface="Arial" panose="020B0604020202020204" pitchFamily="34" charset="0"/>
              </a:rPr>
              <a:t>Sensory Kits</a:t>
            </a:r>
          </a:p>
          <a:p>
            <a:pPr marL="642938" indent="-642938">
              <a:buFont typeface="Arial" panose="020B0604020202020204" pitchFamily="34" charset="0"/>
              <a:buChar char="•"/>
            </a:pPr>
            <a:r>
              <a:rPr lang="en-US" sz="2800" dirty="0">
                <a:latin typeface="Arial" panose="020B0604020202020204" pitchFamily="34" charset="0"/>
                <a:cs typeface="Arial" panose="020B0604020202020204" pitchFamily="34" charset="0"/>
              </a:rPr>
              <a:t>Mobile Sensory Rooms</a:t>
            </a:r>
          </a:p>
          <a:p>
            <a:pPr marL="642938" indent="-642938">
              <a:buFont typeface="Arial" panose="020B0604020202020204" pitchFamily="34" charset="0"/>
              <a:buChar char="•"/>
            </a:pPr>
            <a:r>
              <a:rPr lang="en-US" sz="2800" dirty="0">
                <a:latin typeface="Arial" panose="020B0604020202020204" pitchFamily="34" charset="0"/>
                <a:cs typeface="Arial" panose="020B0604020202020204" pitchFamily="34" charset="0"/>
              </a:rPr>
              <a:t>Hurricane Survey</a:t>
            </a:r>
          </a:p>
          <a:p>
            <a:endParaRPr lang="en-US" sz="2700" dirty="0"/>
          </a:p>
          <a:p>
            <a:pPr marL="642938" indent="-642938">
              <a:buFont typeface="Arial" panose="020B0604020202020204" pitchFamily="34" charset="0"/>
              <a:buChar char="•"/>
            </a:pPr>
            <a:endParaRPr lang="en-US" sz="2700" dirty="0"/>
          </a:p>
          <a:p>
            <a:endParaRPr lang="en-US" sz="2700" dirty="0"/>
          </a:p>
        </p:txBody>
      </p:sp>
      <p:sp>
        <p:nvSpPr>
          <p:cNvPr id="10" name="TextBox 9">
            <a:extLst>
              <a:ext uri="{FF2B5EF4-FFF2-40B4-BE49-F238E27FC236}">
                <a16:creationId xmlns:a16="http://schemas.microsoft.com/office/drawing/2014/main" id="{0A5A03EE-C41A-4293-816C-585D0EA6B516}"/>
              </a:ext>
            </a:extLst>
          </p:cNvPr>
          <p:cNvSpPr txBox="1"/>
          <p:nvPr/>
        </p:nvSpPr>
        <p:spPr>
          <a:xfrm>
            <a:off x="-233642" y="271232"/>
            <a:ext cx="827151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Family Initiative</a:t>
            </a:r>
          </a:p>
        </p:txBody>
      </p:sp>
      <p:pic>
        <p:nvPicPr>
          <p:cNvPr id="17" name="Picture 16" descr="A blue and black logo&#10;&#10;Description automatically generated">
            <a:extLst>
              <a:ext uri="{FF2B5EF4-FFF2-40B4-BE49-F238E27FC236}">
                <a16:creationId xmlns:a16="http://schemas.microsoft.com/office/drawing/2014/main" id="{5414AAA9-919C-C4B9-EED0-68630B6C51CB}"/>
              </a:ext>
            </a:extLst>
          </p:cNvPr>
          <p:cNvPicPr>
            <a:picLocks noChangeAspect="1"/>
          </p:cNvPicPr>
          <p:nvPr/>
        </p:nvPicPr>
        <p:blipFill rotWithShape="1">
          <a:blip r:embed="rId3"/>
          <a:srcRect t="34934" r="5534" b="34174"/>
          <a:stretch/>
        </p:blipFill>
        <p:spPr>
          <a:xfrm>
            <a:off x="1226868" y="5080391"/>
            <a:ext cx="3086876" cy="780118"/>
          </a:xfrm>
          <a:prstGeom prst="rect">
            <a:avLst/>
          </a:prstGeom>
        </p:spPr>
      </p:pic>
      <p:pic>
        <p:nvPicPr>
          <p:cNvPr id="19" name="Picture 18" descr="A military vehicle pulling a trailer&#10;&#10;Description automatically generated">
            <a:extLst>
              <a:ext uri="{FF2B5EF4-FFF2-40B4-BE49-F238E27FC236}">
                <a16:creationId xmlns:a16="http://schemas.microsoft.com/office/drawing/2014/main" id="{DA934B2E-4CA8-B030-53E5-ECDF9368FE4B}"/>
              </a:ext>
            </a:extLst>
          </p:cNvPr>
          <p:cNvPicPr>
            <a:picLocks noChangeAspect="1"/>
          </p:cNvPicPr>
          <p:nvPr/>
        </p:nvPicPr>
        <p:blipFill>
          <a:blip r:embed="rId4"/>
          <a:stretch>
            <a:fillRect/>
          </a:stretch>
        </p:blipFill>
        <p:spPr>
          <a:xfrm>
            <a:off x="4717349" y="4210347"/>
            <a:ext cx="4426650" cy="2146004"/>
          </a:xfrm>
          <a:prstGeom prst="rect">
            <a:avLst/>
          </a:prstGeom>
        </p:spPr>
      </p:pic>
      <p:pic>
        <p:nvPicPr>
          <p:cNvPr id="23" name="Picture 22" descr="A group of people holding stuffed animals&#10;&#10;Description automatically generated">
            <a:extLst>
              <a:ext uri="{FF2B5EF4-FFF2-40B4-BE49-F238E27FC236}">
                <a16:creationId xmlns:a16="http://schemas.microsoft.com/office/drawing/2014/main" id="{EE4D8D03-B323-6B4A-C9D8-65E57798C202}"/>
              </a:ext>
            </a:extLst>
          </p:cNvPr>
          <p:cNvPicPr>
            <a:picLocks noChangeAspect="1"/>
          </p:cNvPicPr>
          <p:nvPr/>
        </p:nvPicPr>
        <p:blipFill>
          <a:blip r:embed="rId5"/>
          <a:stretch>
            <a:fillRect/>
          </a:stretch>
        </p:blipFill>
        <p:spPr>
          <a:xfrm>
            <a:off x="6624321" y="2475323"/>
            <a:ext cx="2516612" cy="1735024"/>
          </a:xfrm>
          <a:prstGeom prst="rect">
            <a:avLst/>
          </a:prstGeom>
        </p:spPr>
      </p:pic>
      <p:pic>
        <p:nvPicPr>
          <p:cNvPr id="25" name="Picture 24" descr="A group of blue bags&#10;&#10;Description automatically generated">
            <a:extLst>
              <a:ext uri="{FF2B5EF4-FFF2-40B4-BE49-F238E27FC236}">
                <a16:creationId xmlns:a16="http://schemas.microsoft.com/office/drawing/2014/main" id="{71BE490C-6440-4623-491F-708744DA3E68}"/>
              </a:ext>
            </a:extLst>
          </p:cNvPr>
          <p:cNvPicPr>
            <a:picLocks noChangeAspect="1"/>
          </p:cNvPicPr>
          <p:nvPr/>
        </p:nvPicPr>
        <p:blipFill>
          <a:blip r:embed="rId6"/>
          <a:stretch>
            <a:fillRect/>
          </a:stretch>
        </p:blipFill>
        <p:spPr>
          <a:xfrm>
            <a:off x="7072301" y="0"/>
            <a:ext cx="2068631" cy="2494916"/>
          </a:xfrm>
          <a:prstGeom prst="rect">
            <a:avLst/>
          </a:prstGeom>
        </p:spPr>
      </p:pic>
    </p:spTree>
    <p:extLst>
      <p:ext uri="{BB962C8B-B14F-4D97-AF65-F5344CB8AC3E}">
        <p14:creationId xmlns:p14="http://schemas.microsoft.com/office/powerpoint/2010/main" val="260825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34868B-2782-B2CD-0F53-A489B1021E87}"/>
              </a:ext>
            </a:extLst>
          </p:cNvPr>
          <p:cNvGrpSpPr/>
          <p:nvPr/>
        </p:nvGrpSpPr>
        <p:grpSpPr>
          <a:xfrm>
            <a:off x="-2" y="-16236"/>
            <a:ext cx="9144002" cy="6899802"/>
            <a:chOff x="-2" y="-16236"/>
            <a:chExt cx="9144002" cy="6899802"/>
          </a:xfrm>
        </p:grpSpPr>
        <p:grpSp>
          <p:nvGrpSpPr>
            <p:cNvPr id="6" name="Group 5">
              <a:extLst>
                <a:ext uri="{FF2B5EF4-FFF2-40B4-BE49-F238E27FC236}">
                  <a16:creationId xmlns:a16="http://schemas.microsoft.com/office/drawing/2014/main" id="{8C7DE815-2611-2BFD-2A32-4EF1C5F9A1F9}"/>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0" name="Rectangle 9">
                <a:extLst>
                  <a:ext uri="{FF2B5EF4-FFF2-40B4-BE49-F238E27FC236}">
                    <a16:creationId xmlns:a16="http://schemas.microsoft.com/office/drawing/2014/main" id="{C5B2E2D1-0AC6-5EA0-EFA0-23D5C8D4979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901789C9-757F-591C-2984-60DFD5C14660}"/>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7" name="Group 6">
              <a:extLst>
                <a:ext uri="{FF2B5EF4-FFF2-40B4-BE49-F238E27FC236}">
                  <a16:creationId xmlns:a16="http://schemas.microsoft.com/office/drawing/2014/main" id="{EEC4E016-F11E-7DDF-7709-75EAB5F79138}"/>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8" name="Rectangle 7">
                <a:extLst>
                  <a:ext uri="{FF2B5EF4-FFF2-40B4-BE49-F238E27FC236}">
                    <a16:creationId xmlns:a16="http://schemas.microsoft.com/office/drawing/2014/main" id="{805BDB73-6CBA-7391-488E-7D303B6F2D6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A690966-0D7A-47F0-9088-C79161402492}"/>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2" name="Title 11">
            <a:extLst>
              <a:ext uri="{FF2B5EF4-FFF2-40B4-BE49-F238E27FC236}">
                <a16:creationId xmlns:a16="http://schemas.microsoft.com/office/drawing/2014/main" id="{0A4C8D67-C1B5-136E-DD4D-93E952BE2F70}"/>
              </a:ext>
            </a:extLst>
          </p:cNvPr>
          <p:cNvSpPr>
            <a:spLocks noGrp="1"/>
          </p:cNvSpPr>
          <p:nvPr>
            <p:ph type="title"/>
          </p:nvPr>
        </p:nvSpPr>
        <p:spPr/>
        <p:txBody>
          <a:bodyPr>
            <a:normAutofit fontScale="90000"/>
          </a:bodyPr>
          <a:lstStyle/>
          <a:p>
            <a:pPr algn="ctr"/>
            <a:br>
              <a:rPr lang="en-US" sz="4400" b="1" dirty="0">
                <a:latin typeface="Arial" panose="020B060402020202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Atlantic Hurricane Season</a:t>
            </a:r>
            <a:br>
              <a:rPr lang="en-US" sz="4900" b="1" dirty="0">
                <a:latin typeface="Arial" panose="020B060402020202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June 1 – November 30</a:t>
            </a:r>
            <a:br>
              <a:rPr lang="en-US" sz="4900" b="1" dirty="0">
                <a:latin typeface="Arial" panose="020B0604020202020204" pitchFamily="34" charset="0"/>
                <a:cs typeface="Arial" panose="020B0604020202020204" pitchFamily="34" charset="0"/>
              </a:rPr>
            </a:br>
            <a:endParaRPr lang="en-US" sz="4900" dirty="0"/>
          </a:p>
        </p:txBody>
      </p:sp>
      <p:sp>
        <p:nvSpPr>
          <p:cNvPr id="14" name="Content Placeholder 13">
            <a:extLst>
              <a:ext uri="{FF2B5EF4-FFF2-40B4-BE49-F238E27FC236}">
                <a16:creationId xmlns:a16="http://schemas.microsoft.com/office/drawing/2014/main" id="{B6751431-61FC-96B5-9767-619BDE5AFF2D}"/>
              </a:ext>
            </a:extLst>
          </p:cNvPr>
          <p:cNvSpPr>
            <a:spLocks noGrp="1"/>
          </p:cNvSpPr>
          <p:nvPr>
            <p:ph idx="1"/>
          </p:nvPr>
        </p:nvSpPr>
        <p:spPr>
          <a:xfrm>
            <a:off x="-193043" y="1838960"/>
            <a:ext cx="9337043" cy="4477950"/>
          </a:xfrm>
        </p:spPr>
        <p:txBody>
          <a:bodyPr>
            <a:normAutofit fontScale="25000" lnSpcReduction="20000"/>
          </a:bodyPr>
          <a:lstStyle/>
          <a:p>
            <a:pPr marL="457200" lvl="1" indent="0" algn="ctr">
              <a:buNone/>
            </a:pPr>
            <a:r>
              <a:rPr lang="en-US" sz="8600" b="1" dirty="0">
                <a:latin typeface="Arial" panose="020B0604020202020204" pitchFamily="34" charset="0"/>
                <a:cs typeface="Arial" panose="020B0604020202020204" pitchFamily="34" charset="0"/>
              </a:rPr>
              <a:t>The 2023 Atlantic Hurricane Season</a:t>
            </a:r>
          </a:p>
          <a:p>
            <a:pPr marL="457200" lvl="1" indent="0">
              <a:buNone/>
            </a:pPr>
            <a:endParaRPr lang="en-US" sz="48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8600" dirty="0">
                <a:latin typeface="Arial" panose="020B0604020202020204" pitchFamily="34" charset="0"/>
                <a:cs typeface="Arial" panose="020B0604020202020204" pitchFamily="34" charset="0"/>
              </a:rPr>
              <a:t>21 storms – 20 named and a rare unnamed January cyclone</a:t>
            </a:r>
          </a:p>
          <a:p>
            <a:pPr marL="457200" lvl="1" indent="0">
              <a:buNone/>
            </a:pPr>
            <a:endParaRPr lang="en-US" sz="86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8600" dirty="0">
                <a:latin typeface="Arial" panose="020B0604020202020204" pitchFamily="34" charset="0"/>
                <a:cs typeface="Arial" panose="020B0604020202020204" pitchFamily="34" charset="0"/>
              </a:rPr>
              <a:t>7 Hurricanes, 3 became major hurricanes</a:t>
            </a:r>
          </a:p>
          <a:p>
            <a:pPr marL="800100" lvl="1" indent="-342900">
              <a:buFont typeface="Arial" panose="020B0604020202020204" pitchFamily="34" charset="0"/>
              <a:buChar char="•"/>
            </a:pPr>
            <a:endParaRPr lang="en-US" sz="86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8600" b="1" dirty="0">
                <a:latin typeface="Arial" panose="020B0604020202020204" pitchFamily="34" charset="0"/>
                <a:cs typeface="Arial" panose="020B0604020202020204" pitchFamily="34" charset="0"/>
              </a:rPr>
              <a:t>Hurricane Idalia –</a:t>
            </a:r>
            <a:r>
              <a:rPr lang="en-US" sz="8600" dirty="0">
                <a:latin typeface="Arial" panose="020B0604020202020204" pitchFamily="34" charset="0"/>
                <a:cs typeface="Arial" panose="020B0604020202020204" pitchFamily="34" charset="0"/>
              </a:rPr>
              <a:t>the only landfalling major Hurricane</a:t>
            </a:r>
          </a:p>
          <a:p>
            <a:pPr marL="457200" lvl="1" indent="0">
              <a:buNone/>
            </a:pPr>
            <a:endParaRPr lang="en-US" sz="8600" b="1" dirty="0">
              <a:solidFill>
                <a:srgbClr val="FF0000"/>
              </a:solidFill>
              <a:latin typeface="Arial" panose="020B0604020202020204" pitchFamily="34" charset="0"/>
              <a:cs typeface="Arial" panose="020B0604020202020204" pitchFamily="34" charset="0"/>
            </a:endParaRPr>
          </a:p>
          <a:p>
            <a:pPr lvl="2">
              <a:buFont typeface="Wingdings" panose="05000000000000000000" pitchFamily="2" charset="2"/>
              <a:buChar char="Ø"/>
            </a:pPr>
            <a:r>
              <a:rPr lang="en-US" sz="8600" dirty="0">
                <a:latin typeface="Arial" panose="020B0604020202020204" pitchFamily="34" charset="0"/>
                <a:cs typeface="Arial" panose="020B0604020202020204" pitchFamily="34" charset="0"/>
              </a:rPr>
              <a:t>Made landfall in Florida near Keaton Beach on August 30, 2023</a:t>
            </a:r>
          </a:p>
          <a:p>
            <a:pPr lvl="2">
              <a:buFont typeface="Wingdings" panose="05000000000000000000" pitchFamily="2" charset="2"/>
              <a:buChar char="Ø"/>
            </a:pPr>
            <a:r>
              <a:rPr lang="en-US" sz="8600" dirty="0">
                <a:latin typeface="Arial" panose="020B0604020202020204" pitchFamily="34" charset="0"/>
                <a:cs typeface="Arial" panose="020B0604020202020204" pitchFamily="34" charset="0"/>
              </a:rPr>
              <a:t>Category 3 Hurricane with 125 mph sustained winds and 7-12 feet of storm surge </a:t>
            </a:r>
          </a:p>
          <a:p>
            <a:pPr lvl="2">
              <a:buFont typeface="Wingdings" panose="05000000000000000000" pitchFamily="2" charset="2"/>
              <a:buChar char="Ø"/>
            </a:pPr>
            <a:r>
              <a:rPr lang="en-US" sz="8600" dirty="0">
                <a:latin typeface="Arial" panose="020B0604020202020204" pitchFamily="34" charset="0"/>
                <a:cs typeface="Arial" panose="020B0604020202020204" pitchFamily="34" charset="0"/>
              </a:rPr>
              <a:t>Across Levy, Taylor, and Dixie counties’ coastal communities</a:t>
            </a:r>
          </a:p>
          <a:p>
            <a:pPr marL="457200" lvl="1" indent="0">
              <a:buNone/>
            </a:pPr>
            <a:endParaRPr lang="en-US" sz="86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8600" dirty="0">
                <a:latin typeface="Arial" panose="020B0604020202020204" pitchFamily="34" charset="0"/>
                <a:cs typeface="Arial" panose="020B0604020202020204" pitchFamily="34" charset="0"/>
              </a:rPr>
              <a:t>2023 was the fourth most active season since 1950</a:t>
            </a:r>
          </a:p>
          <a:p>
            <a:pPr marL="800100" lvl="1" indent="-342900">
              <a:buFont typeface="Arial" panose="020B0604020202020204" pitchFamily="34" charset="0"/>
              <a:buChar char="•"/>
            </a:pPr>
            <a:endParaRPr lang="en-US" sz="4800" b="1" dirty="0">
              <a:latin typeface="Arial" panose="020B0604020202020204" pitchFamily="34" charset="0"/>
              <a:cs typeface="Arial" panose="020B0604020202020204" pitchFamily="34" charset="0"/>
            </a:endParaRPr>
          </a:p>
          <a:p>
            <a:pPr marL="0" indent="0" algn="ctr">
              <a:buNone/>
            </a:pPr>
            <a:r>
              <a:rPr lang="en-US" sz="8600" b="1" dirty="0">
                <a:latin typeface="Arial" panose="020B0604020202020204" pitchFamily="34" charset="0"/>
                <a:cs typeface="Arial" panose="020B0604020202020204" pitchFamily="34" charset="0"/>
              </a:rPr>
              <a:t>Lesson Learned: It Only Takes 1!</a:t>
            </a:r>
          </a:p>
          <a:p>
            <a:endParaRPr lang="en-US" dirty="0"/>
          </a:p>
        </p:txBody>
      </p:sp>
      <p:sp>
        <p:nvSpPr>
          <p:cNvPr id="2" name="Slide Number Placeholder 1">
            <a:extLst>
              <a:ext uri="{FF2B5EF4-FFF2-40B4-BE49-F238E27FC236}">
                <a16:creationId xmlns:a16="http://schemas.microsoft.com/office/drawing/2014/main" id="{4430D38D-2CF1-C04B-FD3A-4514EDCF58B9}"/>
              </a:ext>
            </a:extLst>
          </p:cNvPr>
          <p:cNvSpPr>
            <a:spLocks noGrp="1"/>
          </p:cNvSpPr>
          <p:nvPr>
            <p:ph type="sldNum" sz="quarter" idx="12"/>
          </p:nvPr>
        </p:nvSpPr>
        <p:spPr/>
        <p:txBody>
          <a:bodyPr/>
          <a:lstStyle/>
          <a:p>
            <a:fld id="{F46D12F5-EFCF-42D3-9B29-75D4402B7C6B}" type="slidenum">
              <a:rPr lang="en-US" smtClean="0"/>
              <a:t>2</a:t>
            </a:fld>
            <a:endParaRPr lang="en-US"/>
          </a:p>
        </p:txBody>
      </p:sp>
    </p:spTree>
    <p:extLst>
      <p:ext uri="{BB962C8B-B14F-4D97-AF65-F5344CB8AC3E}">
        <p14:creationId xmlns:p14="http://schemas.microsoft.com/office/powerpoint/2010/main" val="1370179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F5359A-72F0-4EC9-A8A6-D172C091CD0C}"/>
              </a:ext>
            </a:extLst>
          </p:cNvPr>
          <p:cNvSpPr>
            <a:spLocks noGrp="1"/>
          </p:cNvSpPr>
          <p:nvPr>
            <p:ph type="sldNum" sz="quarter" idx="12"/>
          </p:nvPr>
        </p:nvSpPr>
        <p:spPr/>
        <p:txBody>
          <a:bodyPr/>
          <a:lstStyle/>
          <a:p>
            <a:fld id="{155617CA-B4F1-475E-B033-FD56510EB888}" type="slidenum">
              <a:rPr lang="en-US" smtClean="0">
                <a:solidFill>
                  <a:schemeClr val="tx1"/>
                </a:solidFill>
              </a:rPr>
              <a:t>20</a:t>
            </a:fld>
            <a:endParaRPr lang="en-US" dirty="0">
              <a:solidFill>
                <a:schemeClr val="tx1"/>
              </a:solidFill>
            </a:endParaRPr>
          </a:p>
        </p:txBody>
      </p:sp>
      <p:pic>
        <p:nvPicPr>
          <p:cNvPr id="9" name="Picture 8">
            <a:extLst>
              <a:ext uri="{FF2B5EF4-FFF2-40B4-BE49-F238E27FC236}">
                <a16:creationId xmlns:a16="http://schemas.microsoft.com/office/drawing/2014/main" id="{B1296EA2-F674-4E6D-9135-B653BB576E6C}"/>
              </a:ext>
            </a:extLst>
          </p:cNvPr>
          <p:cNvPicPr>
            <a:picLocks noChangeAspect="1"/>
          </p:cNvPicPr>
          <p:nvPr/>
        </p:nvPicPr>
        <p:blipFill rotWithShape="1">
          <a:blip r:embed="rId2"/>
          <a:srcRect t="15154" b="-1924"/>
          <a:stretch/>
        </p:blipFill>
        <p:spPr>
          <a:xfrm rot="16200000">
            <a:off x="-2953938" y="2953940"/>
            <a:ext cx="6858000" cy="950120"/>
          </a:xfrm>
          <a:prstGeom prst="rect">
            <a:avLst/>
          </a:prstGeom>
        </p:spPr>
      </p:pic>
      <p:sp>
        <p:nvSpPr>
          <p:cNvPr id="8" name="TextBox 7">
            <a:extLst>
              <a:ext uri="{FF2B5EF4-FFF2-40B4-BE49-F238E27FC236}">
                <a16:creationId xmlns:a16="http://schemas.microsoft.com/office/drawing/2014/main" id="{1B38CC65-8BC8-40A8-88CE-E12530812EC7}"/>
              </a:ext>
            </a:extLst>
          </p:cNvPr>
          <p:cNvSpPr txBox="1"/>
          <p:nvPr/>
        </p:nvSpPr>
        <p:spPr>
          <a:xfrm>
            <a:off x="1010141" y="2310867"/>
            <a:ext cx="5783942" cy="2200602"/>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Lessons learned from preliminary data from our Hurricane Survey</a:t>
            </a:r>
          </a:p>
          <a:p>
            <a:endParaRPr lang="en-US" sz="2700" dirty="0"/>
          </a:p>
          <a:p>
            <a:pPr marL="642938" indent="-642938">
              <a:buFont typeface="Arial" panose="020B0604020202020204" pitchFamily="34" charset="0"/>
              <a:buChar char="•"/>
            </a:pPr>
            <a:endParaRPr lang="en-US" sz="2700" dirty="0"/>
          </a:p>
          <a:p>
            <a:endParaRPr lang="en-US" sz="2700" dirty="0"/>
          </a:p>
        </p:txBody>
      </p:sp>
      <p:sp>
        <p:nvSpPr>
          <p:cNvPr id="10" name="TextBox 9">
            <a:extLst>
              <a:ext uri="{FF2B5EF4-FFF2-40B4-BE49-F238E27FC236}">
                <a16:creationId xmlns:a16="http://schemas.microsoft.com/office/drawing/2014/main" id="{0A5A03EE-C41A-4293-816C-585D0EA6B516}"/>
              </a:ext>
            </a:extLst>
          </p:cNvPr>
          <p:cNvSpPr txBox="1"/>
          <p:nvPr/>
        </p:nvSpPr>
        <p:spPr>
          <a:xfrm>
            <a:off x="-568383" y="388799"/>
            <a:ext cx="8940991"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Family Initiative</a:t>
            </a:r>
          </a:p>
        </p:txBody>
      </p:sp>
      <p:pic>
        <p:nvPicPr>
          <p:cNvPr id="17" name="Picture 16" descr="A blue and black logo&#10;&#10;Description automatically generated">
            <a:extLst>
              <a:ext uri="{FF2B5EF4-FFF2-40B4-BE49-F238E27FC236}">
                <a16:creationId xmlns:a16="http://schemas.microsoft.com/office/drawing/2014/main" id="{5414AAA9-919C-C4B9-EED0-68630B6C51CB}"/>
              </a:ext>
            </a:extLst>
          </p:cNvPr>
          <p:cNvPicPr>
            <a:picLocks noChangeAspect="1"/>
          </p:cNvPicPr>
          <p:nvPr/>
        </p:nvPicPr>
        <p:blipFill rotWithShape="1">
          <a:blip r:embed="rId3"/>
          <a:srcRect t="34934" r="5534" b="34174"/>
          <a:stretch/>
        </p:blipFill>
        <p:spPr>
          <a:xfrm>
            <a:off x="1485124" y="5136269"/>
            <a:ext cx="3086876" cy="780118"/>
          </a:xfrm>
          <a:prstGeom prst="rect">
            <a:avLst/>
          </a:prstGeom>
        </p:spPr>
      </p:pic>
      <p:pic>
        <p:nvPicPr>
          <p:cNvPr id="19" name="Picture 18" descr="A military vehicle pulling a trailer&#10;&#10;Description automatically generated">
            <a:extLst>
              <a:ext uri="{FF2B5EF4-FFF2-40B4-BE49-F238E27FC236}">
                <a16:creationId xmlns:a16="http://schemas.microsoft.com/office/drawing/2014/main" id="{DA934B2E-4CA8-B030-53E5-ECDF9368FE4B}"/>
              </a:ext>
            </a:extLst>
          </p:cNvPr>
          <p:cNvPicPr>
            <a:picLocks noChangeAspect="1"/>
          </p:cNvPicPr>
          <p:nvPr/>
        </p:nvPicPr>
        <p:blipFill>
          <a:blip r:embed="rId4"/>
          <a:stretch>
            <a:fillRect/>
          </a:stretch>
        </p:blipFill>
        <p:spPr>
          <a:xfrm>
            <a:off x="5577840" y="3942469"/>
            <a:ext cx="3566159" cy="2387600"/>
          </a:xfrm>
          <a:prstGeom prst="rect">
            <a:avLst/>
          </a:prstGeom>
        </p:spPr>
      </p:pic>
      <p:pic>
        <p:nvPicPr>
          <p:cNvPr id="23" name="Picture 22" descr="A group of people holding stuffed animals&#10;&#10;Description automatically generated">
            <a:extLst>
              <a:ext uri="{FF2B5EF4-FFF2-40B4-BE49-F238E27FC236}">
                <a16:creationId xmlns:a16="http://schemas.microsoft.com/office/drawing/2014/main" id="{EE4D8D03-B323-6B4A-C9D8-65E57798C202}"/>
              </a:ext>
            </a:extLst>
          </p:cNvPr>
          <p:cNvPicPr>
            <a:picLocks noChangeAspect="1"/>
          </p:cNvPicPr>
          <p:nvPr/>
        </p:nvPicPr>
        <p:blipFill>
          <a:blip r:embed="rId5"/>
          <a:stretch>
            <a:fillRect/>
          </a:stretch>
        </p:blipFill>
        <p:spPr>
          <a:xfrm>
            <a:off x="7075369" y="2316480"/>
            <a:ext cx="2065563" cy="1625989"/>
          </a:xfrm>
          <a:prstGeom prst="rect">
            <a:avLst/>
          </a:prstGeom>
        </p:spPr>
      </p:pic>
      <p:pic>
        <p:nvPicPr>
          <p:cNvPr id="25" name="Picture 24" descr="A group of blue bags&#10;&#10;Description automatically generated">
            <a:extLst>
              <a:ext uri="{FF2B5EF4-FFF2-40B4-BE49-F238E27FC236}">
                <a16:creationId xmlns:a16="http://schemas.microsoft.com/office/drawing/2014/main" id="{71BE490C-6440-4623-491F-708744DA3E68}"/>
              </a:ext>
            </a:extLst>
          </p:cNvPr>
          <p:cNvPicPr>
            <a:picLocks noChangeAspect="1"/>
          </p:cNvPicPr>
          <p:nvPr/>
        </p:nvPicPr>
        <p:blipFill>
          <a:blip r:embed="rId6"/>
          <a:stretch>
            <a:fillRect/>
          </a:stretch>
        </p:blipFill>
        <p:spPr>
          <a:xfrm>
            <a:off x="7075369" y="0"/>
            <a:ext cx="2068631" cy="2387600"/>
          </a:xfrm>
          <a:prstGeom prst="rect">
            <a:avLst/>
          </a:prstGeom>
        </p:spPr>
      </p:pic>
    </p:spTree>
    <p:extLst>
      <p:ext uri="{BB962C8B-B14F-4D97-AF65-F5344CB8AC3E}">
        <p14:creationId xmlns:p14="http://schemas.microsoft.com/office/powerpoint/2010/main" val="2575210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F5359A-72F0-4EC9-A8A6-D172C091CD0C}"/>
              </a:ext>
            </a:extLst>
          </p:cNvPr>
          <p:cNvSpPr>
            <a:spLocks noGrp="1"/>
          </p:cNvSpPr>
          <p:nvPr>
            <p:ph type="sldNum" sz="quarter" idx="12"/>
          </p:nvPr>
        </p:nvSpPr>
        <p:spPr/>
        <p:txBody>
          <a:bodyPr/>
          <a:lstStyle/>
          <a:p>
            <a:fld id="{155617CA-B4F1-475E-B033-FD56510EB888}" type="slidenum">
              <a:rPr lang="en-US" smtClean="0">
                <a:solidFill>
                  <a:schemeClr val="tx1"/>
                </a:solidFill>
              </a:rPr>
              <a:t>21</a:t>
            </a:fld>
            <a:endParaRPr lang="en-US" dirty="0">
              <a:solidFill>
                <a:schemeClr val="tx1"/>
              </a:solidFill>
            </a:endParaRPr>
          </a:p>
        </p:txBody>
      </p:sp>
      <p:pic>
        <p:nvPicPr>
          <p:cNvPr id="9" name="Picture 8">
            <a:extLst>
              <a:ext uri="{FF2B5EF4-FFF2-40B4-BE49-F238E27FC236}">
                <a16:creationId xmlns:a16="http://schemas.microsoft.com/office/drawing/2014/main" id="{B1296EA2-F674-4E6D-9135-B653BB576E6C}"/>
              </a:ext>
            </a:extLst>
          </p:cNvPr>
          <p:cNvPicPr>
            <a:picLocks noChangeAspect="1"/>
          </p:cNvPicPr>
          <p:nvPr/>
        </p:nvPicPr>
        <p:blipFill rotWithShape="1">
          <a:blip r:embed="rId3"/>
          <a:srcRect t="15154" b="-1924"/>
          <a:stretch/>
        </p:blipFill>
        <p:spPr>
          <a:xfrm rot="16200000">
            <a:off x="-2953938" y="2953940"/>
            <a:ext cx="6858000" cy="950120"/>
          </a:xfrm>
          <a:prstGeom prst="rect">
            <a:avLst/>
          </a:prstGeom>
        </p:spPr>
      </p:pic>
      <p:sp>
        <p:nvSpPr>
          <p:cNvPr id="8" name="TextBox 7">
            <a:extLst>
              <a:ext uri="{FF2B5EF4-FFF2-40B4-BE49-F238E27FC236}">
                <a16:creationId xmlns:a16="http://schemas.microsoft.com/office/drawing/2014/main" id="{1B38CC65-8BC8-40A8-88CE-E12530812EC7}"/>
              </a:ext>
            </a:extLst>
          </p:cNvPr>
          <p:cNvSpPr txBox="1"/>
          <p:nvPr/>
        </p:nvSpPr>
        <p:spPr>
          <a:xfrm>
            <a:off x="2326640" y="5173999"/>
            <a:ext cx="485648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Thank you!</a:t>
            </a:r>
          </a:p>
        </p:txBody>
      </p:sp>
      <p:pic>
        <p:nvPicPr>
          <p:cNvPr id="1026" name="Picture 2" descr="A dog sitting in front of a window posing for the camera&#10;&#10;Description automatically generated">
            <a:extLst>
              <a:ext uri="{FF2B5EF4-FFF2-40B4-BE49-F238E27FC236}">
                <a16:creationId xmlns:a16="http://schemas.microsoft.com/office/drawing/2014/main" id="{C902CB18-B9EF-94A4-73E8-C41253484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639" y="408958"/>
            <a:ext cx="4998841" cy="490472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3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059C-F087-FDE0-33B1-494E750B33B9}"/>
              </a:ext>
            </a:extLst>
          </p:cNvPr>
          <p:cNvSpPr>
            <a:spLocks noGrp="1"/>
          </p:cNvSpPr>
          <p:nvPr>
            <p:ph type="ctrTitle"/>
          </p:nvPr>
        </p:nvSpPr>
        <p:spPr>
          <a:xfrm>
            <a:off x="693057" y="1953327"/>
            <a:ext cx="7772400" cy="1856674"/>
          </a:xfrm>
        </p:spPr>
        <p:txBody>
          <a:bodyPr>
            <a:noAutofit/>
          </a:bodyPr>
          <a:lstStyle/>
          <a:p>
            <a:r>
              <a:rPr lang="en-US" sz="3600" b="1" dirty="0">
                <a:latin typeface="Arial" panose="020B0604020202020204" pitchFamily="34" charset="0"/>
                <a:cs typeface="Arial" panose="020B0604020202020204" pitchFamily="34" charset="0"/>
              </a:rPr>
              <a:t>Contact Us:</a:t>
            </a:r>
            <a:br>
              <a:rPr lang="en-US" sz="4400" b="1" dirty="0">
                <a:latin typeface="Arial" panose="020B0604020202020204" pitchFamily="34" charset="0"/>
                <a:cs typeface="Arial" panose="020B0604020202020204" pitchFamily="34" charset="0"/>
              </a:rPr>
            </a:br>
            <a:br>
              <a:rPr lang="en-US" sz="3200" b="1" dirty="0">
                <a:solidFill>
                  <a:schemeClr val="tx1">
                    <a:lumMod val="75000"/>
                    <a:lumOff val="25000"/>
                  </a:schemeClr>
                </a:solidFill>
                <a:latin typeface="Montserrat" panose="00000500000000000000" pitchFamily="2" charset="0"/>
              </a:rPr>
            </a:br>
            <a:endParaRPr lang="en-US" sz="3200" dirty="0">
              <a:solidFill>
                <a:schemeClr val="tx1">
                  <a:lumMod val="75000"/>
                  <a:lumOff val="25000"/>
                </a:schemeClr>
              </a:solidFill>
              <a:latin typeface="Montserrat" panose="00000500000000000000" pitchFamily="2" charset="0"/>
            </a:endParaRPr>
          </a:p>
        </p:txBody>
      </p:sp>
      <p:sp>
        <p:nvSpPr>
          <p:cNvPr id="3" name="Subtitle 2">
            <a:extLst>
              <a:ext uri="{FF2B5EF4-FFF2-40B4-BE49-F238E27FC236}">
                <a16:creationId xmlns:a16="http://schemas.microsoft.com/office/drawing/2014/main" id="{7C92FCC4-4847-B17F-20F1-45ABB57560FD}"/>
              </a:ext>
            </a:extLst>
          </p:cNvPr>
          <p:cNvSpPr>
            <a:spLocks noGrp="1"/>
          </p:cNvSpPr>
          <p:nvPr>
            <p:ph type="subTitle" idx="1"/>
          </p:nvPr>
        </p:nvSpPr>
        <p:spPr>
          <a:xfrm>
            <a:off x="853440" y="3088640"/>
            <a:ext cx="8026399" cy="3387003"/>
          </a:xfrm>
        </p:spPr>
        <p:txBody>
          <a:bodyPr>
            <a:noAutofit/>
          </a:bodyPr>
          <a:lstStyle/>
          <a:p>
            <a:pPr algn="l"/>
            <a:r>
              <a:rPr lang="en-US" sz="2000" dirty="0">
                <a:latin typeface="Arial" panose="020B0604020202020204" pitchFamily="34" charset="0"/>
                <a:cs typeface="Arial" panose="020B0604020202020204" pitchFamily="34" charset="0"/>
              </a:rPr>
              <a:t>Karen Hagan 850-545-7725	Kristin Korinko 850-414-8695</a:t>
            </a:r>
          </a:p>
          <a:p>
            <a:pPr algn="l"/>
            <a:r>
              <a:rPr lang="en-US" sz="2000" dirty="0">
                <a:latin typeface="Arial" panose="020B0604020202020204" pitchFamily="34" charset="0"/>
                <a:cs typeface="Arial" panose="020B0604020202020204" pitchFamily="34" charset="0"/>
                <a:hlinkClick r:id="rId2"/>
              </a:rPr>
              <a:t>Karen.Hagan@apdcares.org</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
              </a:rPr>
              <a:t>Kristin.Korinko@apdcares.org</a:t>
            </a:r>
            <a:endParaRPr lang="en-US" sz="2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pPr algn="l"/>
            <a:r>
              <a:rPr lang="en-US" sz="2000" dirty="0">
                <a:latin typeface="Arial" panose="020B0604020202020204" pitchFamily="34" charset="0"/>
                <a:cs typeface="Arial" panose="020B0604020202020204" pitchFamily="34" charset="0"/>
              </a:rPr>
              <a:t>Michael Taylor 813-233-4311	Shannon Hagan 850-815-5769</a:t>
            </a:r>
          </a:p>
          <a:p>
            <a:pPr algn="l"/>
            <a:r>
              <a:rPr lang="en-US" sz="2000" dirty="0">
                <a:latin typeface="Arial" panose="020B0604020202020204" pitchFamily="34" charset="0"/>
                <a:cs typeface="Arial" panose="020B0604020202020204" pitchFamily="34" charset="0"/>
                <a:hlinkClick r:id="rId4"/>
              </a:rPr>
              <a:t>Michael.Taylor@apdcares.org</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5"/>
              </a:rPr>
              <a:t>Shannon.Hagan@em.myflorida.com</a:t>
            </a:r>
            <a:r>
              <a:rPr lang="en-US" sz="2000" dirty="0">
                <a:latin typeface="Arial" panose="020B0604020202020204" pitchFamily="34" charset="0"/>
                <a:cs typeface="Arial" panose="020B0604020202020204" pitchFamily="34" charset="0"/>
              </a:rPr>
              <a:t> 		</a:t>
            </a:r>
          </a:p>
          <a:p>
            <a:pPr algn="l"/>
            <a:r>
              <a:rPr lang="en-US" sz="2000" dirty="0">
                <a:latin typeface="Arial" panose="020B0604020202020204" pitchFamily="34" charset="0"/>
                <a:cs typeface="Arial" panose="020B0604020202020204" pitchFamily="34" charset="0"/>
              </a:rPr>
              <a:t>David Brown 239-691-4517	Anjali Van Drie 239-645-0458 </a:t>
            </a:r>
          </a:p>
          <a:p>
            <a:pPr algn="l"/>
            <a:r>
              <a:rPr lang="en-US" sz="2000" dirty="0">
                <a:latin typeface="Arial" panose="020B0604020202020204" pitchFamily="34" charset="0"/>
                <a:cs typeface="Arial" panose="020B0604020202020204" pitchFamily="34" charset="0"/>
                <a:hlinkClick r:id="rId6"/>
              </a:rPr>
              <a:t>dbrown@fi-florida.org</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7"/>
              </a:rPr>
              <a:t>avandrie@fi-florida.org</a:t>
            </a:r>
            <a:r>
              <a:rPr lang="en-US" sz="20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94E65C58-CFEC-8149-CF3B-4245950D13EC}"/>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2074" y="0"/>
            <a:ext cx="9144000" cy="1455486"/>
          </a:xfrm>
          <a:prstGeom prst="rect">
            <a:avLst/>
          </a:prstGeom>
        </p:spPr>
      </p:pic>
      <p:grpSp>
        <p:nvGrpSpPr>
          <p:cNvPr id="13" name="Group 12">
            <a:extLst>
              <a:ext uri="{FF2B5EF4-FFF2-40B4-BE49-F238E27FC236}">
                <a16:creationId xmlns:a16="http://schemas.microsoft.com/office/drawing/2014/main" id="{29E587CD-53B0-9590-B63B-CF5E816A293C}"/>
              </a:ext>
            </a:extLst>
          </p:cNvPr>
          <p:cNvGrpSpPr/>
          <p:nvPr/>
        </p:nvGrpSpPr>
        <p:grpSpPr>
          <a:xfrm>
            <a:off x="0" y="6343646"/>
            <a:ext cx="9144001" cy="514353"/>
            <a:chOff x="0" y="6343646"/>
            <a:chExt cx="9144001" cy="514353"/>
          </a:xfrm>
        </p:grpSpPr>
        <p:sp>
          <p:nvSpPr>
            <p:cNvPr id="12" name="Rectangle 11">
              <a:extLst>
                <a:ext uri="{FF2B5EF4-FFF2-40B4-BE49-F238E27FC236}">
                  <a16:creationId xmlns:a16="http://schemas.microsoft.com/office/drawing/2014/main" id="{15A1FD4D-ECEA-7F8A-000C-873C0B7B959D}"/>
                </a:ext>
              </a:extLst>
            </p:cNvPr>
            <p:cNvSpPr/>
            <p:nvPr/>
          </p:nvSpPr>
          <p:spPr>
            <a:xfrm>
              <a:off x="0" y="6343646"/>
              <a:ext cx="9144001" cy="131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5417D18-D53B-79D9-3A6C-13E81083CA61}"/>
                </a:ext>
              </a:extLst>
            </p:cNvPr>
            <p:cNvSpPr/>
            <p:nvPr/>
          </p:nvSpPr>
          <p:spPr>
            <a:xfrm>
              <a:off x="0" y="6466312"/>
              <a:ext cx="9144001" cy="391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pic>
        <p:nvPicPr>
          <p:cNvPr id="17" name="Picture 16" descr="A logo with text on it&#10;&#10;Description automatically generated">
            <a:extLst>
              <a:ext uri="{FF2B5EF4-FFF2-40B4-BE49-F238E27FC236}">
                <a16:creationId xmlns:a16="http://schemas.microsoft.com/office/drawing/2014/main" id="{BB1CCEA0-F781-D4DA-EDEA-F90DA73EF63F}"/>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585739" y="731520"/>
            <a:ext cx="3987036" cy="1859280"/>
          </a:xfrm>
          <a:prstGeom prst="rect">
            <a:avLst/>
          </a:prstGeom>
        </p:spPr>
      </p:pic>
      <p:sp>
        <p:nvSpPr>
          <p:cNvPr id="5" name="Slide Number Placeholder 4">
            <a:extLst>
              <a:ext uri="{FF2B5EF4-FFF2-40B4-BE49-F238E27FC236}">
                <a16:creationId xmlns:a16="http://schemas.microsoft.com/office/drawing/2014/main" id="{5C85B9EA-1809-E4E5-A23D-3144BA28037A}"/>
              </a:ext>
            </a:extLst>
          </p:cNvPr>
          <p:cNvSpPr>
            <a:spLocks noGrp="1"/>
          </p:cNvSpPr>
          <p:nvPr>
            <p:ph type="sldNum" sz="quarter" idx="12"/>
          </p:nvPr>
        </p:nvSpPr>
        <p:spPr/>
        <p:txBody>
          <a:bodyPr/>
          <a:lstStyle/>
          <a:p>
            <a:fld id="{F46D12F5-EFCF-42D3-9B29-75D4402B7C6B}" type="slidenum">
              <a:rPr lang="en-US" smtClean="0"/>
              <a:t>22</a:t>
            </a:fld>
            <a:endParaRPr lang="en-US"/>
          </a:p>
        </p:txBody>
      </p:sp>
    </p:spTree>
    <p:extLst>
      <p:ext uri="{BB962C8B-B14F-4D97-AF65-F5344CB8AC3E}">
        <p14:creationId xmlns:p14="http://schemas.microsoft.com/office/powerpoint/2010/main" val="2887515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C627A2-F769-E6AD-9272-9E39CF39F757}"/>
              </a:ext>
            </a:extLst>
          </p:cNvPr>
          <p:cNvSpPr>
            <a:spLocks noGrp="1"/>
          </p:cNvSpPr>
          <p:nvPr>
            <p:ph type="sldNum" sz="quarter" idx="12"/>
          </p:nvPr>
        </p:nvSpPr>
        <p:spPr/>
        <p:txBody>
          <a:bodyPr/>
          <a:lstStyle/>
          <a:p>
            <a:fld id="{155617CA-B4F1-475E-B033-FD56510EB888}" type="slidenum">
              <a:rPr lang="en-US" smtClean="0"/>
              <a:t>3</a:t>
            </a:fld>
            <a:endParaRPr lang="en-US" dirty="0"/>
          </a:p>
        </p:txBody>
      </p:sp>
      <p:pic>
        <p:nvPicPr>
          <p:cNvPr id="3" name="Picture 2">
            <a:extLst>
              <a:ext uri="{FF2B5EF4-FFF2-40B4-BE49-F238E27FC236}">
                <a16:creationId xmlns:a16="http://schemas.microsoft.com/office/drawing/2014/main" id="{E3841563-FBA5-DE3B-E5F6-5D309DB174DC}"/>
              </a:ext>
            </a:extLst>
          </p:cNvPr>
          <p:cNvPicPr>
            <a:picLocks noChangeAspect="1"/>
          </p:cNvPicPr>
          <p:nvPr/>
        </p:nvPicPr>
        <p:blipFill>
          <a:blip r:embed="rId2"/>
          <a:stretch>
            <a:fillRect/>
          </a:stretch>
        </p:blipFill>
        <p:spPr>
          <a:xfrm>
            <a:off x="0" y="136524"/>
            <a:ext cx="9144000" cy="6584952"/>
          </a:xfrm>
          <a:prstGeom prst="rect">
            <a:avLst/>
          </a:prstGeom>
        </p:spPr>
      </p:pic>
    </p:spTree>
    <p:extLst>
      <p:ext uri="{BB962C8B-B14F-4D97-AF65-F5344CB8AC3E}">
        <p14:creationId xmlns:p14="http://schemas.microsoft.com/office/powerpoint/2010/main" val="1713294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7D6CD1-D93F-1A14-CB98-37A1C92AB7B6}"/>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7" name="Group 6">
              <a:extLst>
                <a:ext uri="{FF2B5EF4-FFF2-40B4-BE49-F238E27FC236}">
                  <a16:creationId xmlns:a16="http://schemas.microsoft.com/office/drawing/2014/main" id="{7B8B5583-C359-FDE8-F337-642ADFD2A91D}"/>
                </a:ext>
              </a:extLst>
            </p:cNvPr>
            <p:cNvGrpSpPr/>
            <p:nvPr/>
          </p:nvGrpSpPr>
          <p:grpSpPr>
            <a:xfrm>
              <a:off x="-1" y="-16236"/>
              <a:ext cx="9144001" cy="329841"/>
              <a:chOff x="-1" y="-16236"/>
              <a:chExt cx="9144001" cy="413930"/>
            </a:xfrm>
            <a:grpFill/>
          </p:grpSpPr>
          <p:sp>
            <p:nvSpPr>
              <p:cNvPr id="11" name="Rectangle 10">
                <a:extLst>
                  <a:ext uri="{FF2B5EF4-FFF2-40B4-BE49-F238E27FC236}">
                    <a16:creationId xmlns:a16="http://schemas.microsoft.com/office/drawing/2014/main" id="{C17CD1BF-551C-43D9-20C5-6C883BF594BB}"/>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A67FA038-E9D9-DDC4-0572-D78574DED487}"/>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8" name="Group 7">
              <a:extLst>
                <a:ext uri="{FF2B5EF4-FFF2-40B4-BE49-F238E27FC236}">
                  <a16:creationId xmlns:a16="http://schemas.microsoft.com/office/drawing/2014/main" id="{79E9D615-5A67-E195-834F-7DAF60465E0D}"/>
                </a:ext>
              </a:extLst>
            </p:cNvPr>
            <p:cNvGrpSpPr/>
            <p:nvPr/>
          </p:nvGrpSpPr>
          <p:grpSpPr>
            <a:xfrm flipV="1">
              <a:off x="-2" y="6595314"/>
              <a:ext cx="9144001" cy="288252"/>
              <a:chOff x="-1" y="-16236"/>
              <a:chExt cx="9144001" cy="413930"/>
            </a:xfrm>
            <a:grpFill/>
          </p:grpSpPr>
          <p:sp>
            <p:nvSpPr>
              <p:cNvPr id="9" name="Rectangle 8">
                <a:extLst>
                  <a:ext uri="{FF2B5EF4-FFF2-40B4-BE49-F238E27FC236}">
                    <a16:creationId xmlns:a16="http://schemas.microsoft.com/office/drawing/2014/main" id="{D29168B8-C05F-B966-CEA3-3D5CB1BA309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43F6D4E5-6DA5-8BB9-FF7F-B18FEB7407AA}"/>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5" name="Title 14">
            <a:extLst>
              <a:ext uri="{FF2B5EF4-FFF2-40B4-BE49-F238E27FC236}">
                <a16:creationId xmlns:a16="http://schemas.microsoft.com/office/drawing/2014/main" id="{2DADF782-EC70-9581-0570-0D0FD1085281}"/>
              </a:ext>
            </a:extLst>
          </p:cNvPr>
          <p:cNvSpPr>
            <a:spLocks noGrp="1"/>
          </p:cNvSpPr>
          <p:nvPr>
            <p:ph type="title"/>
          </p:nvPr>
        </p:nvSpPr>
        <p:spPr>
          <a:xfrm>
            <a:off x="628650" y="524267"/>
            <a:ext cx="7886700" cy="1130020"/>
          </a:xfrm>
        </p:spPr>
        <p:txBody>
          <a:bodyPr>
            <a:normAutofit fontScale="90000"/>
          </a:bodyPr>
          <a:lstStyle/>
          <a:p>
            <a:pPr algn="ctr"/>
            <a:br>
              <a:rPr lang="en-US" sz="4400" b="1" dirty="0">
                <a:latin typeface="Arial" panose="020B060402020202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Sheltering and Feeding Data</a:t>
            </a:r>
            <a:br>
              <a:rPr lang="en-US" sz="4900" b="1" dirty="0">
                <a:latin typeface="Arial" panose="020B060402020202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Hurricane Ian</a:t>
            </a:r>
            <a:br>
              <a:rPr lang="en-US" sz="4400" b="1" dirty="0">
                <a:latin typeface="Arial" panose="020B0604020202020204" pitchFamily="34" charset="0"/>
                <a:cs typeface="Arial" panose="020B0604020202020204" pitchFamily="34" charset="0"/>
              </a:rPr>
            </a:br>
            <a:endParaRPr lang="en-US" dirty="0"/>
          </a:p>
        </p:txBody>
      </p:sp>
      <p:sp>
        <p:nvSpPr>
          <p:cNvPr id="13" name="Content Placeholder 12">
            <a:extLst>
              <a:ext uri="{FF2B5EF4-FFF2-40B4-BE49-F238E27FC236}">
                <a16:creationId xmlns:a16="http://schemas.microsoft.com/office/drawing/2014/main" id="{9D005B44-F00C-0034-427B-B622EFF7A8F1}"/>
              </a:ext>
            </a:extLst>
          </p:cNvPr>
          <p:cNvSpPr>
            <a:spLocks noGrp="1"/>
          </p:cNvSpPr>
          <p:nvPr>
            <p:ph idx="1"/>
          </p:nvPr>
        </p:nvSpPr>
        <p:spPr>
          <a:xfrm>
            <a:off x="628650" y="1991359"/>
            <a:ext cx="8169910" cy="4104323"/>
          </a:xfrm>
        </p:spPr>
        <p:txBody>
          <a:bodyPr>
            <a:normAutofit fontScale="92500" lnSpcReduction="20000"/>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At peak, 256 total general population shelters opened with 70,390 individuals reported as sheltered</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63 Special Needs Shelters opened across the state with 4,209 individuals sheltered, 1,744 staff, and 48 service animals (dogs)</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Food and water: Distribution of over 4 million hot meals, over 15 million Meals Ready to Eat (MREs), over 500,000 food boxes, and over 2 million cleanup/hygiene kits </a:t>
            </a:r>
          </a:p>
          <a:p>
            <a:endParaRPr lang="en-US" dirty="0"/>
          </a:p>
        </p:txBody>
      </p:sp>
      <p:sp>
        <p:nvSpPr>
          <p:cNvPr id="2" name="Slide Number Placeholder 1">
            <a:extLst>
              <a:ext uri="{FF2B5EF4-FFF2-40B4-BE49-F238E27FC236}">
                <a16:creationId xmlns:a16="http://schemas.microsoft.com/office/drawing/2014/main" id="{51E9719B-195E-AC48-C4B8-956EB1F1E929}"/>
              </a:ext>
            </a:extLst>
          </p:cNvPr>
          <p:cNvSpPr>
            <a:spLocks noGrp="1"/>
          </p:cNvSpPr>
          <p:nvPr>
            <p:ph type="sldNum" sz="quarter" idx="12"/>
          </p:nvPr>
        </p:nvSpPr>
        <p:spPr/>
        <p:txBody>
          <a:bodyPr/>
          <a:lstStyle/>
          <a:p>
            <a:fld id="{F46D12F5-EFCF-42D3-9B29-75D4402B7C6B}" type="slidenum">
              <a:rPr lang="en-US" smtClean="0"/>
              <a:t>4</a:t>
            </a:fld>
            <a:endParaRPr lang="en-US"/>
          </a:p>
        </p:txBody>
      </p:sp>
    </p:spTree>
    <p:extLst>
      <p:ext uri="{BB962C8B-B14F-4D97-AF65-F5344CB8AC3E}">
        <p14:creationId xmlns:p14="http://schemas.microsoft.com/office/powerpoint/2010/main" val="17289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6534CB-8649-F856-42B9-5AC954B30FD4}"/>
              </a:ext>
            </a:extLst>
          </p:cNvPr>
          <p:cNvGrpSpPr/>
          <p:nvPr/>
        </p:nvGrpSpPr>
        <p:grpSpPr>
          <a:xfrm>
            <a:off x="-2" y="-16236"/>
            <a:ext cx="9144002" cy="6899802"/>
            <a:chOff x="-2" y="-16236"/>
            <a:chExt cx="9144002" cy="6899802"/>
          </a:xfrm>
        </p:grpSpPr>
        <p:grpSp>
          <p:nvGrpSpPr>
            <p:cNvPr id="5" name="Group 4">
              <a:extLst>
                <a:ext uri="{FF2B5EF4-FFF2-40B4-BE49-F238E27FC236}">
                  <a16:creationId xmlns:a16="http://schemas.microsoft.com/office/drawing/2014/main" id="{B200DCEF-3388-ADC1-6E2A-11FE270EB604}"/>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7" name="Rectangle 16">
                <a:extLst>
                  <a:ext uri="{FF2B5EF4-FFF2-40B4-BE49-F238E27FC236}">
                    <a16:creationId xmlns:a16="http://schemas.microsoft.com/office/drawing/2014/main" id="{C31106A0-7E2A-4230-24AC-769675042BCF}"/>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A3A7A3D1-A242-0E12-F3AB-320E5600754B}"/>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8" name="Group 7">
              <a:extLst>
                <a:ext uri="{FF2B5EF4-FFF2-40B4-BE49-F238E27FC236}">
                  <a16:creationId xmlns:a16="http://schemas.microsoft.com/office/drawing/2014/main" id="{CCEF54CD-6BA0-99FA-93AC-D3BDE7A5ED3A}"/>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4" name="Rectangle 13">
                <a:extLst>
                  <a:ext uri="{FF2B5EF4-FFF2-40B4-BE49-F238E27FC236}">
                    <a16:creationId xmlns:a16="http://schemas.microsoft.com/office/drawing/2014/main" id="{AA4CA784-502F-3D27-5827-09460B212F0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A3E79A8-1338-00FF-4B0B-AB890162917C}"/>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0" name="Title 9">
            <a:extLst>
              <a:ext uri="{FF2B5EF4-FFF2-40B4-BE49-F238E27FC236}">
                <a16:creationId xmlns:a16="http://schemas.microsoft.com/office/drawing/2014/main" id="{E8BDCAF9-EA17-CC17-6D0F-07B517071DD2}"/>
              </a:ext>
            </a:extLst>
          </p:cNvPr>
          <p:cNvSpPr>
            <a:spLocks noGrp="1"/>
          </p:cNvSpPr>
          <p:nvPr>
            <p:ph type="title"/>
          </p:nvPr>
        </p:nvSpPr>
        <p:spPr>
          <a:xfrm>
            <a:off x="628650" y="235849"/>
            <a:ext cx="7886700" cy="1496745"/>
          </a:xfrm>
        </p:spPr>
        <p:txBody>
          <a:bodyPr>
            <a:normAutofit fontScale="90000"/>
          </a:bodyPr>
          <a:lstStyle/>
          <a:p>
            <a:pPr algn="ctr"/>
            <a:br>
              <a:rPr lang="en-US" sz="4400" b="1" dirty="0">
                <a:latin typeface="Arial" panose="020B060402020202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Sheltering and Feeding Data</a:t>
            </a:r>
            <a:br>
              <a:rPr lang="en-US" sz="4900" b="1" dirty="0">
                <a:latin typeface="Arial" panose="020B060402020202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Hurricane Idalia</a:t>
            </a:r>
            <a:br>
              <a:rPr lang="en-US" sz="4400" b="1" dirty="0">
                <a:latin typeface="Arial" panose="020B0604020202020204" pitchFamily="34" charset="0"/>
                <a:cs typeface="Arial" panose="020B0604020202020204" pitchFamily="34" charset="0"/>
              </a:rPr>
            </a:br>
            <a:endParaRPr lang="en-US" dirty="0"/>
          </a:p>
        </p:txBody>
      </p:sp>
      <p:sp>
        <p:nvSpPr>
          <p:cNvPr id="15" name="Content Placeholder 14">
            <a:extLst>
              <a:ext uri="{FF2B5EF4-FFF2-40B4-BE49-F238E27FC236}">
                <a16:creationId xmlns:a16="http://schemas.microsoft.com/office/drawing/2014/main" id="{0F4151A2-95FD-2902-84C4-92CA1FD11413}"/>
              </a:ext>
            </a:extLst>
          </p:cNvPr>
          <p:cNvSpPr>
            <a:spLocks noGrp="1"/>
          </p:cNvSpPr>
          <p:nvPr>
            <p:ph idx="1"/>
          </p:nvPr>
        </p:nvSpPr>
        <p:spPr>
          <a:xfrm>
            <a:off x="628650" y="1731689"/>
            <a:ext cx="7886700" cy="4863623"/>
          </a:xfrm>
        </p:spPr>
        <p:txBody>
          <a:bodyPr>
            <a:normAutofit fontScale="92500" lnSpcReduction="20000"/>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At peak, 111 total general population shelters statewide opened with 4,889 individuals reported as sheltered</a:t>
            </a:r>
          </a:p>
          <a:p>
            <a:pPr marL="0" indent="0">
              <a:buNone/>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dirty="0">
                <a:latin typeface="Arial" panose="020B0604020202020204" pitchFamily="34" charset="0"/>
                <a:cs typeface="Arial" panose="020B0604020202020204" pitchFamily="34" charset="0"/>
              </a:rPr>
              <a:t>44 Households (124 Individuals) in trailers on private property (generally their pre-disaster address)</a:t>
            </a:r>
          </a:p>
          <a:p>
            <a:pPr lvl="1">
              <a:buFont typeface="Wingdings" panose="05000000000000000000" pitchFamily="2" charset="2"/>
              <a:buChar char="Ø"/>
            </a:pPr>
            <a:r>
              <a:rPr lang="en-US" dirty="0">
                <a:latin typeface="Arial" panose="020B0604020202020204" pitchFamily="34" charset="0"/>
                <a:cs typeface="Arial" panose="020B0604020202020204" pitchFamily="34" charset="0"/>
              </a:rPr>
              <a:t>18 Households (38 Individuals) in trailers at Commercial Parks</a:t>
            </a:r>
          </a:p>
          <a:p>
            <a:pPr lvl="1">
              <a:buFont typeface="Wingdings" panose="05000000000000000000" pitchFamily="2" charset="2"/>
              <a:buChar char="Ø"/>
            </a:pPr>
            <a:r>
              <a:rPr lang="en-US" dirty="0">
                <a:latin typeface="Arial" panose="020B0604020202020204" pitchFamily="34" charset="0"/>
                <a:cs typeface="Arial" panose="020B0604020202020204" pitchFamily="34" charset="0"/>
              </a:rPr>
              <a:t>28 Households (71 Individuals) in Hotels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45 Special Needs Shelters opened in 38 counties with 598 individuals sheltered, 1,137 staff, and 166 caregivers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Food and water: Served 561,544 meals, delivered over 730,000 meals, over 277,000 food boxes, and nearly 1 million bottles of water</a:t>
            </a:r>
          </a:p>
          <a:p>
            <a:pPr marL="0" indent="0" algn="ctr">
              <a:buNone/>
            </a:pPr>
            <a:endParaRPr lang="en-US" sz="2800" b="1" dirty="0">
              <a:latin typeface="Arial" panose="020B0604020202020204" pitchFamily="34" charset="0"/>
              <a:cs typeface="Arial" panose="020B0604020202020204" pitchFamily="34" charset="0"/>
            </a:endParaRPr>
          </a:p>
          <a:p>
            <a:pPr marL="0" indent="0" algn="ctr">
              <a:buNone/>
            </a:pPr>
            <a:r>
              <a:rPr lang="en-US" sz="2800" b="1" dirty="0">
                <a:latin typeface="Arial" panose="020B0604020202020204" pitchFamily="34" charset="0"/>
                <a:cs typeface="Arial" panose="020B0604020202020204" pitchFamily="34" charset="0"/>
              </a:rPr>
              <a:t>Lesson Learned: If you’ve seen one disaster you’ve seen one disaster!</a:t>
            </a:r>
          </a:p>
          <a:p>
            <a:endParaRPr lang="en-US" dirty="0"/>
          </a:p>
        </p:txBody>
      </p:sp>
      <p:sp>
        <p:nvSpPr>
          <p:cNvPr id="3" name="Slide Number Placeholder 2">
            <a:extLst>
              <a:ext uri="{FF2B5EF4-FFF2-40B4-BE49-F238E27FC236}">
                <a16:creationId xmlns:a16="http://schemas.microsoft.com/office/drawing/2014/main" id="{27F1675E-DC4F-2D29-FEA1-B97013DAFABB}"/>
              </a:ext>
            </a:extLst>
          </p:cNvPr>
          <p:cNvSpPr>
            <a:spLocks noGrp="1"/>
          </p:cNvSpPr>
          <p:nvPr>
            <p:ph type="sldNum" sz="quarter" idx="12"/>
          </p:nvPr>
        </p:nvSpPr>
        <p:spPr/>
        <p:txBody>
          <a:bodyPr/>
          <a:lstStyle/>
          <a:p>
            <a:fld id="{F46D12F5-EFCF-42D3-9B29-75D4402B7C6B}" type="slidenum">
              <a:rPr lang="en-US" smtClean="0"/>
              <a:t>5</a:t>
            </a:fld>
            <a:endParaRPr lang="en-US"/>
          </a:p>
        </p:txBody>
      </p:sp>
    </p:spTree>
    <p:extLst>
      <p:ext uri="{BB962C8B-B14F-4D97-AF65-F5344CB8AC3E}">
        <p14:creationId xmlns:p14="http://schemas.microsoft.com/office/powerpoint/2010/main" val="642554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F029-2D9F-6EFF-0CA6-C83200D86C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8BBB26-CB55-D930-BDCB-A57B7A857E2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7594E57-69D3-1125-914F-CB9DE1AAF636}"/>
              </a:ext>
            </a:extLst>
          </p:cNvPr>
          <p:cNvPicPr>
            <a:picLocks noChangeAspect="1"/>
          </p:cNvPicPr>
          <p:nvPr/>
        </p:nvPicPr>
        <p:blipFill>
          <a:blip r:embed="rId2"/>
          <a:stretch>
            <a:fillRect/>
          </a:stretch>
        </p:blipFill>
        <p:spPr>
          <a:xfrm>
            <a:off x="0" y="0"/>
            <a:ext cx="9144000" cy="6857999"/>
          </a:xfrm>
          <a:prstGeom prst="rect">
            <a:avLst/>
          </a:prstGeom>
        </p:spPr>
      </p:pic>
      <p:sp>
        <p:nvSpPr>
          <p:cNvPr id="5" name="Slide Number Placeholder 4">
            <a:extLst>
              <a:ext uri="{FF2B5EF4-FFF2-40B4-BE49-F238E27FC236}">
                <a16:creationId xmlns:a16="http://schemas.microsoft.com/office/drawing/2014/main" id="{FDD35FD8-006B-4A6C-FF4F-38657984CDC1}"/>
              </a:ext>
            </a:extLst>
          </p:cNvPr>
          <p:cNvSpPr>
            <a:spLocks noGrp="1"/>
          </p:cNvSpPr>
          <p:nvPr>
            <p:ph type="sldNum" sz="quarter" idx="12"/>
          </p:nvPr>
        </p:nvSpPr>
        <p:spPr/>
        <p:txBody>
          <a:bodyPr/>
          <a:lstStyle/>
          <a:p>
            <a:fld id="{F46D12F5-EFCF-42D3-9B29-75D4402B7C6B}" type="slidenum">
              <a:rPr lang="en-US" smtClean="0"/>
              <a:t>6</a:t>
            </a:fld>
            <a:endParaRPr lang="en-US"/>
          </a:p>
        </p:txBody>
      </p:sp>
    </p:spTree>
    <p:extLst>
      <p:ext uri="{BB962C8B-B14F-4D97-AF65-F5344CB8AC3E}">
        <p14:creationId xmlns:p14="http://schemas.microsoft.com/office/powerpoint/2010/main" val="1767681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04C1FE-2A0D-7906-E93A-0AAE50C7496F}"/>
              </a:ext>
            </a:extLst>
          </p:cNvPr>
          <p:cNvSpPr>
            <a:spLocks noGrp="1"/>
          </p:cNvSpPr>
          <p:nvPr>
            <p:ph type="title"/>
          </p:nvPr>
        </p:nvSpPr>
        <p:spPr>
          <a:xfrm>
            <a:off x="478465" y="365126"/>
            <a:ext cx="8229600" cy="1325563"/>
          </a:xfrm>
        </p:spPr>
        <p:txBody>
          <a:bodyPr/>
          <a:lstStyle/>
          <a:p>
            <a:pPr algn="ctr"/>
            <a:r>
              <a:rPr lang="en-US" sz="4400" b="1" dirty="0">
                <a:latin typeface="Arial" panose="020B0604020202020204" pitchFamily="34" charset="0"/>
                <a:cs typeface="Arial" panose="020B0604020202020204" pitchFamily="34" charset="0"/>
              </a:rPr>
              <a:t>Post-Storm Activities</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Recovery Lessons Learned</a:t>
            </a:r>
            <a:endParaRPr lang="en-US" dirty="0">
              <a:solidFill>
                <a:schemeClr val="tx1">
                  <a:lumMod val="75000"/>
                  <a:lumOff val="25000"/>
                </a:schemeClr>
              </a:solidFill>
              <a:latin typeface="Montserrat" panose="00000500000000000000" pitchFamily="2" charset="0"/>
            </a:endParaRPr>
          </a:p>
        </p:txBody>
      </p:sp>
      <p:sp>
        <p:nvSpPr>
          <p:cNvPr id="12" name="Content Placeholder 11">
            <a:extLst>
              <a:ext uri="{FF2B5EF4-FFF2-40B4-BE49-F238E27FC236}">
                <a16:creationId xmlns:a16="http://schemas.microsoft.com/office/drawing/2014/main" id="{9FEE2D87-7B85-53CA-BED1-57F04B5C63D7}"/>
              </a:ext>
            </a:extLst>
          </p:cNvPr>
          <p:cNvSpPr>
            <a:spLocks noGrp="1"/>
          </p:cNvSpPr>
          <p:nvPr>
            <p:ph idx="1"/>
          </p:nvPr>
        </p:nvSpPr>
        <p:spPr>
          <a:xfrm>
            <a:off x="326700" y="1904285"/>
            <a:ext cx="8533130" cy="4691029"/>
          </a:xfrm>
        </p:spPr>
        <p:txBody>
          <a:bodyPr>
            <a:normAutofit/>
          </a:bodyPr>
          <a:lstStyle/>
          <a:p>
            <a:pPr marL="1143000" lvl="1" indent="-685800">
              <a:buFont typeface="Arial" panose="020B0604020202020204" pitchFamily="34" charset="0"/>
              <a:buChar char="•"/>
            </a:pPr>
            <a:r>
              <a:rPr lang="en-US" sz="2200" dirty="0">
                <a:latin typeface="Arial" panose="020B0604020202020204" pitchFamily="34" charset="0"/>
                <a:cs typeface="Arial" panose="020B0604020202020204" pitchFamily="34" charset="0"/>
              </a:rPr>
              <a:t>Situational Awareness is Key (Local, State, &amp; Federal)</a:t>
            </a:r>
          </a:p>
          <a:p>
            <a:pPr marL="1143000" lvl="1" indent="-685800">
              <a:buFont typeface="Arial" panose="020B0604020202020204" pitchFamily="34" charset="0"/>
              <a:buChar char="•"/>
            </a:pPr>
            <a:r>
              <a:rPr lang="en-US" sz="2200" dirty="0">
                <a:latin typeface="Arial" panose="020B0604020202020204" pitchFamily="34" charset="0"/>
                <a:cs typeface="Arial" panose="020B0604020202020204" pitchFamily="34" charset="0"/>
              </a:rPr>
              <a:t>Increase efforts of door-to-door contact to reach those isolated, homebound, or with other access and functional needs </a:t>
            </a:r>
          </a:p>
          <a:p>
            <a:pPr marL="1143000" lvl="1" indent="-685800">
              <a:buFont typeface="Arial" panose="020B0604020202020204" pitchFamily="34" charset="0"/>
              <a:buChar char="•"/>
            </a:pPr>
            <a:r>
              <a:rPr lang="en-US" sz="2200" dirty="0">
                <a:latin typeface="Arial" panose="020B0604020202020204" pitchFamily="34" charset="0"/>
                <a:cs typeface="Arial" panose="020B0604020202020204" pitchFamily="34" charset="0"/>
              </a:rPr>
              <a:t>Accessible transportation to feeding sites and Disaster Recovery Centers (DRCs) is vital</a:t>
            </a:r>
          </a:p>
          <a:p>
            <a:pPr marL="1143000" lvl="1" indent="-685800">
              <a:buFont typeface="Arial" panose="020B0604020202020204" pitchFamily="34" charset="0"/>
              <a:buChar char="•"/>
            </a:pPr>
            <a:r>
              <a:rPr lang="en-US" sz="2200" dirty="0">
                <a:latin typeface="Arial" panose="020B0604020202020204" pitchFamily="34" charset="0"/>
                <a:cs typeface="Arial" panose="020B0604020202020204" pitchFamily="34" charset="0"/>
              </a:rPr>
              <a:t>Awareness of and access to available services and resources as they come online</a:t>
            </a:r>
          </a:p>
          <a:p>
            <a:pPr marL="1143000" lvl="1" indent="-685800">
              <a:buFont typeface="Arial" panose="020B0604020202020204" pitchFamily="34" charset="0"/>
              <a:buChar char="•"/>
            </a:pPr>
            <a:r>
              <a:rPr lang="en-US" sz="2200" dirty="0">
                <a:latin typeface="Arial" panose="020B0604020202020204" pitchFamily="34" charset="0"/>
                <a:cs typeface="Arial" panose="020B0604020202020204" pitchFamily="34" charset="0"/>
              </a:rPr>
              <a:t>Ongoing communication to identify unmet needs</a:t>
            </a:r>
          </a:p>
          <a:p>
            <a:pPr marL="1143000" lvl="1" indent="-685800">
              <a:buFont typeface="Arial" panose="020B0604020202020204" pitchFamily="34" charset="0"/>
              <a:buChar char="•"/>
            </a:pPr>
            <a:r>
              <a:rPr lang="en-US" sz="2200" dirty="0">
                <a:latin typeface="Arial" panose="020B0604020202020204" pitchFamily="34" charset="0"/>
                <a:cs typeface="Arial" panose="020B0604020202020204" pitchFamily="34" charset="0"/>
              </a:rPr>
              <a:t>Monitoring displaced persons and providers</a:t>
            </a:r>
          </a:p>
          <a:p>
            <a:pPr marL="1143000" lvl="1" indent="-685800">
              <a:buFont typeface="Arial" panose="020B0604020202020204" pitchFamily="34" charset="0"/>
              <a:buChar char="•"/>
            </a:pPr>
            <a:r>
              <a:rPr lang="en-US" sz="2200" dirty="0">
                <a:latin typeface="Arial" panose="020B0604020202020204" pitchFamily="34" charset="0"/>
                <a:cs typeface="Arial" panose="020B0604020202020204" pitchFamily="34" charset="0"/>
              </a:rPr>
              <a:t>Presence in Disaster Recovery Centers (HHS Agencies)</a:t>
            </a:r>
          </a:p>
          <a:p>
            <a:endParaRPr lang="en-US" dirty="0"/>
          </a:p>
        </p:txBody>
      </p:sp>
      <p:grpSp>
        <p:nvGrpSpPr>
          <p:cNvPr id="2" name="Group 1">
            <a:extLst>
              <a:ext uri="{FF2B5EF4-FFF2-40B4-BE49-F238E27FC236}">
                <a16:creationId xmlns:a16="http://schemas.microsoft.com/office/drawing/2014/main" id="{50509010-8182-CFAD-DC51-0767287CC057}"/>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3" name="Group 2">
              <a:extLst>
                <a:ext uri="{FF2B5EF4-FFF2-40B4-BE49-F238E27FC236}">
                  <a16:creationId xmlns:a16="http://schemas.microsoft.com/office/drawing/2014/main" id="{FCB838A6-2B76-1BE1-7D02-364F01D23000}"/>
                </a:ext>
              </a:extLst>
            </p:cNvPr>
            <p:cNvGrpSpPr/>
            <p:nvPr/>
          </p:nvGrpSpPr>
          <p:grpSpPr>
            <a:xfrm>
              <a:off x="-1" y="-16236"/>
              <a:ext cx="9144001" cy="329841"/>
              <a:chOff x="-1" y="-16236"/>
              <a:chExt cx="9144001" cy="413930"/>
            </a:xfrm>
            <a:grpFill/>
          </p:grpSpPr>
          <p:sp>
            <p:nvSpPr>
              <p:cNvPr id="10" name="Rectangle 9">
                <a:extLst>
                  <a:ext uri="{FF2B5EF4-FFF2-40B4-BE49-F238E27FC236}">
                    <a16:creationId xmlns:a16="http://schemas.microsoft.com/office/drawing/2014/main" id="{0D416867-8C4D-0AEE-85F3-D854BE7C5B16}"/>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19CBBFFB-E82E-B1D2-7336-3C02F305D9EA}"/>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4" name="Group 3">
              <a:extLst>
                <a:ext uri="{FF2B5EF4-FFF2-40B4-BE49-F238E27FC236}">
                  <a16:creationId xmlns:a16="http://schemas.microsoft.com/office/drawing/2014/main" id="{C5240C1A-9A11-2AFA-260D-1B989DAFF63B}"/>
                </a:ext>
              </a:extLst>
            </p:cNvPr>
            <p:cNvGrpSpPr/>
            <p:nvPr/>
          </p:nvGrpSpPr>
          <p:grpSpPr>
            <a:xfrm flipV="1">
              <a:off x="-2" y="6595314"/>
              <a:ext cx="9144001" cy="288252"/>
              <a:chOff x="-1" y="-16236"/>
              <a:chExt cx="9144001" cy="413930"/>
            </a:xfrm>
            <a:grpFill/>
          </p:grpSpPr>
          <p:sp>
            <p:nvSpPr>
              <p:cNvPr id="8" name="Rectangle 7">
                <a:extLst>
                  <a:ext uri="{FF2B5EF4-FFF2-40B4-BE49-F238E27FC236}">
                    <a16:creationId xmlns:a16="http://schemas.microsoft.com/office/drawing/2014/main" id="{4A74D29F-15C3-99ED-D647-D2B9AF10F20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A56CF68D-929A-C850-62D5-E5A7F5694DF8}"/>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6" name="Slide Number Placeholder 5">
            <a:extLst>
              <a:ext uri="{FF2B5EF4-FFF2-40B4-BE49-F238E27FC236}">
                <a16:creationId xmlns:a16="http://schemas.microsoft.com/office/drawing/2014/main" id="{4F658011-2379-ECCD-0DC1-69D60413B4B5}"/>
              </a:ext>
            </a:extLst>
          </p:cNvPr>
          <p:cNvSpPr>
            <a:spLocks noGrp="1"/>
          </p:cNvSpPr>
          <p:nvPr>
            <p:ph type="sldNum" sz="quarter" idx="12"/>
          </p:nvPr>
        </p:nvSpPr>
        <p:spPr/>
        <p:txBody>
          <a:bodyPr/>
          <a:lstStyle/>
          <a:p>
            <a:fld id="{F46D12F5-EFCF-42D3-9B29-75D4402B7C6B}" type="slidenum">
              <a:rPr lang="en-US" smtClean="0"/>
              <a:t>7</a:t>
            </a:fld>
            <a:endParaRPr lang="en-US"/>
          </a:p>
        </p:txBody>
      </p:sp>
    </p:spTree>
    <p:extLst>
      <p:ext uri="{BB962C8B-B14F-4D97-AF65-F5344CB8AC3E}">
        <p14:creationId xmlns:p14="http://schemas.microsoft.com/office/powerpoint/2010/main" val="3258573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D0365B-1993-6B4F-8BF5-67995192A542}"/>
              </a:ext>
            </a:extLst>
          </p:cNvPr>
          <p:cNvGrpSpPr/>
          <p:nvPr/>
        </p:nvGrpSpPr>
        <p:grpSpPr>
          <a:xfrm>
            <a:off x="-2" y="-16236"/>
            <a:ext cx="9144002" cy="6899802"/>
            <a:chOff x="-2" y="-16236"/>
            <a:chExt cx="9144002" cy="6899802"/>
          </a:xfrm>
        </p:grpSpPr>
        <p:grpSp>
          <p:nvGrpSpPr>
            <p:cNvPr id="4" name="Group 3">
              <a:extLst>
                <a:ext uri="{FF2B5EF4-FFF2-40B4-BE49-F238E27FC236}">
                  <a16:creationId xmlns:a16="http://schemas.microsoft.com/office/drawing/2014/main" id="{4269D64D-AB57-31A6-5F51-A5787A90BA5E}"/>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8" name="Rectangle 7">
                <a:extLst>
                  <a:ext uri="{FF2B5EF4-FFF2-40B4-BE49-F238E27FC236}">
                    <a16:creationId xmlns:a16="http://schemas.microsoft.com/office/drawing/2014/main" id="{447805F4-007E-B5BA-E1CB-4B1D679C18F5}"/>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2B3F89B-E206-6605-06AF-94E93A0087EF}"/>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5" name="Group 4">
              <a:extLst>
                <a:ext uri="{FF2B5EF4-FFF2-40B4-BE49-F238E27FC236}">
                  <a16:creationId xmlns:a16="http://schemas.microsoft.com/office/drawing/2014/main" id="{BEF5DCF1-D6E1-9AB9-382B-A53ABDB6EF11}"/>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6" name="Rectangle 5">
                <a:extLst>
                  <a:ext uri="{FF2B5EF4-FFF2-40B4-BE49-F238E27FC236}">
                    <a16:creationId xmlns:a16="http://schemas.microsoft.com/office/drawing/2014/main" id="{F588BECC-98FE-30DE-B24D-F12D49D67AA9}"/>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a:extLst>
                  <a:ext uri="{FF2B5EF4-FFF2-40B4-BE49-F238E27FC236}">
                    <a16:creationId xmlns:a16="http://schemas.microsoft.com/office/drawing/2014/main" id="{FC5249DB-85A6-EF79-7F39-C34BCE36473D}"/>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1" name="Title 10">
            <a:extLst>
              <a:ext uri="{FF2B5EF4-FFF2-40B4-BE49-F238E27FC236}">
                <a16:creationId xmlns:a16="http://schemas.microsoft.com/office/drawing/2014/main" id="{2FE5658F-7B38-3373-C82D-A176B82FF7EB}"/>
              </a:ext>
            </a:extLst>
          </p:cNvPr>
          <p:cNvSpPr>
            <a:spLocks noGrp="1"/>
          </p:cNvSpPr>
          <p:nvPr>
            <p:ph type="title"/>
          </p:nvPr>
        </p:nvSpPr>
        <p:spPr/>
        <p:txBody>
          <a:bodyPr/>
          <a:lstStyle/>
          <a:p>
            <a:pPr algn="ctr"/>
            <a:r>
              <a:rPr lang="en-US" sz="4400" b="1" dirty="0">
                <a:latin typeface="Arial" panose="020B0604020202020204" pitchFamily="34" charset="0"/>
                <a:cs typeface="Arial" panose="020B0604020202020204" pitchFamily="34" charset="0"/>
              </a:rPr>
              <a:t>APD Information and Reporting Structure</a:t>
            </a:r>
            <a:endParaRPr lang="en-US" dirty="0"/>
          </a:p>
        </p:txBody>
      </p:sp>
      <p:sp>
        <p:nvSpPr>
          <p:cNvPr id="13" name="Content Placeholder 12">
            <a:extLst>
              <a:ext uri="{FF2B5EF4-FFF2-40B4-BE49-F238E27FC236}">
                <a16:creationId xmlns:a16="http://schemas.microsoft.com/office/drawing/2014/main" id="{CDBEDD39-7786-D3E5-A1BD-329632E8B2A6}"/>
              </a:ext>
            </a:extLst>
          </p:cNvPr>
          <p:cNvSpPr>
            <a:spLocks noGrp="1"/>
          </p:cNvSpPr>
          <p:nvPr>
            <p:ph sz="half" idx="1"/>
          </p:nvPr>
        </p:nvSpPr>
        <p:spPr>
          <a:xfrm>
            <a:off x="628650" y="1825625"/>
            <a:ext cx="4217670" cy="4351338"/>
          </a:xfrm>
        </p:spPr>
        <p:txBody>
          <a:bodyPr>
            <a:normAutofit fontScale="92500"/>
          </a:bodyPr>
          <a:lstStyle/>
          <a:p>
            <a:r>
              <a:rPr lang="en-US" sz="3200" dirty="0">
                <a:latin typeface="Arial" panose="020B0604020202020204" pitchFamily="34" charset="0"/>
                <a:cs typeface="Arial" panose="020B0604020202020204" pitchFamily="34" charset="0"/>
              </a:rPr>
              <a:t>Living Settings</a:t>
            </a:r>
          </a:p>
          <a:p>
            <a:pPr lvl="1"/>
            <a:r>
              <a:rPr lang="en-US" dirty="0">
                <a:latin typeface="Arial" panose="020B0604020202020204" pitchFamily="34" charset="0"/>
                <a:cs typeface="Arial" panose="020B0604020202020204" pitchFamily="34" charset="0"/>
              </a:rPr>
              <a:t>Family Home</a:t>
            </a:r>
          </a:p>
          <a:p>
            <a:pPr lvl="1"/>
            <a:r>
              <a:rPr lang="en-US" dirty="0">
                <a:latin typeface="Arial" panose="020B0604020202020204" pitchFamily="34" charset="0"/>
                <a:cs typeface="Arial" panose="020B0604020202020204" pitchFamily="34" charset="0"/>
              </a:rPr>
              <a:t>Independent Living</a:t>
            </a:r>
          </a:p>
          <a:p>
            <a:pPr lvl="1"/>
            <a:r>
              <a:rPr lang="en-US" dirty="0">
                <a:latin typeface="Arial" panose="020B0604020202020204" pitchFamily="34" charset="0"/>
                <a:cs typeface="Arial" panose="020B0604020202020204" pitchFamily="34" charset="0"/>
              </a:rPr>
              <a:t>Supported Living</a:t>
            </a:r>
          </a:p>
          <a:p>
            <a:pPr lvl="1"/>
            <a:r>
              <a:rPr lang="en-US" dirty="0">
                <a:latin typeface="Arial" panose="020B0604020202020204" pitchFamily="34" charset="0"/>
                <a:cs typeface="Arial" panose="020B0604020202020204" pitchFamily="34" charset="0"/>
              </a:rPr>
              <a:t>Residential Habilitation</a:t>
            </a:r>
          </a:p>
          <a:p>
            <a:pPr lvl="1"/>
            <a:endParaRPr lang="en-US" dirty="0"/>
          </a:p>
          <a:p>
            <a:r>
              <a:rPr lang="en-US" sz="3200" dirty="0">
                <a:latin typeface="Arial" panose="020B0604020202020204" pitchFamily="34" charset="0"/>
                <a:cs typeface="Arial" panose="020B0604020202020204" pitchFamily="34" charset="0"/>
              </a:rPr>
              <a:t>Reporters</a:t>
            </a:r>
          </a:p>
          <a:p>
            <a:pPr lvl="1"/>
            <a:r>
              <a:rPr lang="en-US" dirty="0">
                <a:latin typeface="Arial" panose="020B0604020202020204" pitchFamily="34" charset="0"/>
                <a:cs typeface="Arial" panose="020B0604020202020204" pitchFamily="34" charset="0"/>
              </a:rPr>
              <a:t>Families/Individuals</a:t>
            </a:r>
          </a:p>
          <a:p>
            <a:pPr lvl="1"/>
            <a:r>
              <a:rPr lang="en-US" dirty="0">
                <a:latin typeface="Arial" panose="020B0604020202020204" pitchFamily="34" charset="0"/>
                <a:cs typeface="Arial" panose="020B0604020202020204" pitchFamily="34" charset="0"/>
              </a:rPr>
              <a:t>Support Coordinators</a:t>
            </a:r>
          </a:p>
          <a:p>
            <a:pPr lvl="1"/>
            <a:r>
              <a:rPr lang="en-US" dirty="0">
                <a:latin typeface="Arial" panose="020B0604020202020204" pitchFamily="34" charset="0"/>
                <a:cs typeface="Arial" panose="020B0604020202020204" pitchFamily="34" charset="0"/>
              </a:rPr>
              <a:t>Supported Living Coaches</a:t>
            </a:r>
          </a:p>
          <a:p>
            <a:pPr lvl="1"/>
            <a:r>
              <a:rPr lang="en-US" dirty="0">
                <a:latin typeface="Arial" panose="020B0604020202020204" pitchFamily="34" charset="0"/>
                <a:cs typeface="Arial" panose="020B0604020202020204" pitchFamily="34" charset="0"/>
              </a:rPr>
              <a:t>Group Home Managers</a:t>
            </a:r>
          </a:p>
          <a:p>
            <a:endParaRPr lang="en-US" dirty="0"/>
          </a:p>
        </p:txBody>
      </p:sp>
      <p:pic>
        <p:nvPicPr>
          <p:cNvPr id="2" name="Content Placeholder 14" descr="A group of people holding gears">
            <a:extLst>
              <a:ext uri="{FF2B5EF4-FFF2-40B4-BE49-F238E27FC236}">
                <a16:creationId xmlns:a16="http://schemas.microsoft.com/office/drawing/2014/main" id="{92CD1AF1-EBF0-079C-2C0C-72DEDD47FEED}"/>
              </a:ext>
            </a:extLst>
          </p:cNvPr>
          <p:cNvPicPr>
            <a:picLocks noGrp="1" noChangeAspect="1"/>
          </p:cNvPicPr>
          <p:nvPr>
            <p:ph sz="half" idx="2"/>
          </p:nvPr>
        </p:nvPicPr>
        <p:blipFill>
          <a:blip r:embed="rId3"/>
          <a:stretch>
            <a:fillRect/>
          </a:stretch>
        </p:blipFill>
        <p:spPr>
          <a:xfrm>
            <a:off x="4940498" y="1825625"/>
            <a:ext cx="3263503" cy="4351338"/>
          </a:xfrm>
        </p:spPr>
      </p:pic>
      <p:sp>
        <p:nvSpPr>
          <p:cNvPr id="10" name="Slide Number Placeholder 9">
            <a:extLst>
              <a:ext uri="{FF2B5EF4-FFF2-40B4-BE49-F238E27FC236}">
                <a16:creationId xmlns:a16="http://schemas.microsoft.com/office/drawing/2014/main" id="{E26A8134-0BBA-1A2C-658A-85DA35ABA6D4}"/>
              </a:ext>
            </a:extLst>
          </p:cNvPr>
          <p:cNvSpPr>
            <a:spLocks noGrp="1"/>
          </p:cNvSpPr>
          <p:nvPr>
            <p:ph type="sldNum" sz="quarter" idx="12"/>
          </p:nvPr>
        </p:nvSpPr>
        <p:spPr/>
        <p:txBody>
          <a:bodyPr/>
          <a:lstStyle/>
          <a:p>
            <a:fld id="{F46D12F5-EFCF-42D3-9B29-75D4402B7C6B}" type="slidenum">
              <a:rPr lang="en-US" smtClean="0"/>
              <a:t>8</a:t>
            </a:fld>
            <a:endParaRPr lang="en-US"/>
          </a:p>
        </p:txBody>
      </p:sp>
    </p:spTree>
    <p:extLst>
      <p:ext uri="{BB962C8B-B14F-4D97-AF65-F5344CB8AC3E}">
        <p14:creationId xmlns:p14="http://schemas.microsoft.com/office/powerpoint/2010/main" val="2249884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04C1FE-2A0D-7906-E93A-0AAE50C7496F}"/>
              </a:ext>
            </a:extLst>
          </p:cNvPr>
          <p:cNvSpPr>
            <a:spLocks noGrp="1"/>
          </p:cNvSpPr>
          <p:nvPr>
            <p:ph type="title"/>
          </p:nvPr>
        </p:nvSpPr>
        <p:spPr>
          <a:xfrm>
            <a:off x="478465" y="365126"/>
            <a:ext cx="8229600" cy="1325563"/>
          </a:xfrm>
        </p:spPr>
        <p:txBody>
          <a:bodyPr/>
          <a:lstStyle/>
          <a:p>
            <a:pPr algn="ctr"/>
            <a:r>
              <a:rPr lang="en-US" b="1" dirty="0">
                <a:latin typeface="Arial" panose="020B0604020202020204" pitchFamily="34" charset="0"/>
                <a:cs typeface="Arial" panose="020B0604020202020204" pitchFamily="34" charset="0"/>
              </a:rPr>
              <a:t>Keeping People Safe…</a:t>
            </a:r>
            <a:br>
              <a:rPr lang="en-US"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APD’s Situation Report</a:t>
            </a:r>
            <a:endParaRPr lang="en-US" dirty="0">
              <a:solidFill>
                <a:schemeClr val="tx1">
                  <a:lumMod val="75000"/>
                  <a:lumOff val="25000"/>
                </a:schemeClr>
              </a:solidFill>
              <a:latin typeface="Montserrat" panose="00000500000000000000" pitchFamily="2" charset="0"/>
            </a:endParaRPr>
          </a:p>
        </p:txBody>
      </p:sp>
      <p:grpSp>
        <p:nvGrpSpPr>
          <p:cNvPr id="2" name="Group 1">
            <a:extLst>
              <a:ext uri="{FF2B5EF4-FFF2-40B4-BE49-F238E27FC236}">
                <a16:creationId xmlns:a16="http://schemas.microsoft.com/office/drawing/2014/main" id="{50509010-8182-CFAD-DC51-0767287CC057}"/>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3" name="Group 2">
              <a:extLst>
                <a:ext uri="{FF2B5EF4-FFF2-40B4-BE49-F238E27FC236}">
                  <a16:creationId xmlns:a16="http://schemas.microsoft.com/office/drawing/2014/main" id="{FCB838A6-2B76-1BE1-7D02-364F01D23000}"/>
                </a:ext>
              </a:extLst>
            </p:cNvPr>
            <p:cNvGrpSpPr/>
            <p:nvPr/>
          </p:nvGrpSpPr>
          <p:grpSpPr>
            <a:xfrm>
              <a:off x="-1" y="-16236"/>
              <a:ext cx="9144001" cy="329841"/>
              <a:chOff x="-1" y="-16236"/>
              <a:chExt cx="9144001" cy="413930"/>
            </a:xfrm>
            <a:grpFill/>
          </p:grpSpPr>
          <p:sp>
            <p:nvSpPr>
              <p:cNvPr id="10" name="Rectangle 9">
                <a:extLst>
                  <a:ext uri="{FF2B5EF4-FFF2-40B4-BE49-F238E27FC236}">
                    <a16:creationId xmlns:a16="http://schemas.microsoft.com/office/drawing/2014/main" id="{0D416867-8C4D-0AEE-85F3-D854BE7C5B16}"/>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19CBBFFB-E82E-B1D2-7336-3C02F305D9EA}"/>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4" name="Group 3">
              <a:extLst>
                <a:ext uri="{FF2B5EF4-FFF2-40B4-BE49-F238E27FC236}">
                  <a16:creationId xmlns:a16="http://schemas.microsoft.com/office/drawing/2014/main" id="{C5240C1A-9A11-2AFA-260D-1B989DAFF63B}"/>
                </a:ext>
              </a:extLst>
            </p:cNvPr>
            <p:cNvGrpSpPr/>
            <p:nvPr/>
          </p:nvGrpSpPr>
          <p:grpSpPr>
            <a:xfrm flipV="1">
              <a:off x="-2" y="6595314"/>
              <a:ext cx="9144001" cy="288252"/>
              <a:chOff x="-1" y="-16236"/>
              <a:chExt cx="9144001" cy="413930"/>
            </a:xfrm>
            <a:grpFill/>
          </p:grpSpPr>
          <p:sp>
            <p:nvSpPr>
              <p:cNvPr id="8" name="Rectangle 7">
                <a:extLst>
                  <a:ext uri="{FF2B5EF4-FFF2-40B4-BE49-F238E27FC236}">
                    <a16:creationId xmlns:a16="http://schemas.microsoft.com/office/drawing/2014/main" id="{4A74D29F-15C3-99ED-D647-D2B9AF10F20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A56CF68D-929A-C850-62D5-E5A7F5694DF8}"/>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pic>
        <p:nvPicPr>
          <p:cNvPr id="6" name="Content Placeholder 5">
            <a:extLst>
              <a:ext uri="{FF2B5EF4-FFF2-40B4-BE49-F238E27FC236}">
                <a16:creationId xmlns:a16="http://schemas.microsoft.com/office/drawing/2014/main" id="{0CD8D07F-350C-DBFB-AF68-9CC6A69494C8}"/>
              </a:ext>
            </a:extLst>
          </p:cNvPr>
          <p:cNvPicPr>
            <a:picLocks noGrp="1" noChangeAspect="1"/>
          </p:cNvPicPr>
          <p:nvPr>
            <p:ph idx="1"/>
          </p:nvPr>
        </p:nvPicPr>
        <p:blipFill rotWithShape="1">
          <a:blip r:embed="rId2"/>
          <a:srcRect b="18576"/>
          <a:stretch/>
        </p:blipFill>
        <p:spPr>
          <a:xfrm>
            <a:off x="264160" y="1690689"/>
            <a:ext cx="8605519" cy="4685115"/>
          </a:xfrm>
          <a:prstGeom prst="rect">
            <a:avLst/>
          </a:prstGeom>
        </p:spPr>
      </p:pic>
      <p:sp>
        <p:nvSpPr>
          <p:cNvPr id="7" name="Slide Number Placeholder 6">
            <a:extLst>
              <a:ext uri="{FF2B5EF4-FFF2-40B4-BE49-F238E27FC236}">
                <a16:creationId xmlns:a16="http://schemas.microsoft.com/office/drawing/2014/main" id="{F8A43877-B540-CE2E-0AE8-B850D9DC37C8}"/>
              </a:ext>
            </a:extLst>
          </p:cNvPr>
          <p:cNvSpPr>
            <a:spLocks noGrp="1"/>
          </p:cNvSpPr>
          <p:nvPr>
            <p:ph type="sldNum" sz="quarter" idx="12"/>
          </p:nvPr>
        </p:nvSpPr>
        <p:spPr/>
        <p:txBody>
          <a:bodyPr/>
          <a:lstStyle/>
          <a:p>
            <a:fld id="{F46D12F5-EFCF-42D3-9B29-75D4402B7C6B}" type="slidenum">
              <a:rPr lang="en-US" smtClean="0"/>
              <a:t>9</a:t>
            </a:fld>
            <a:endParaRPr lang="en-US"/>
          </a:p>
        </p:txBody>
      </p:sp>
    </p:spTree>
    <p:extLst>
      <p:ext uri="{BB962C8B-B14F-4D97-AF65-F5344CB8AC3E}">
        <p14:creationId xmlns:p14="http://schemas.microsoft.com/office/powerpoint/2010/main" val="815076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0070C0"/>
      </a:hlink>
      <a:folHlink>
        <a:srgbClr val="977B2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5679e9c2-8d5a-444c-8911-be080edbc981">KTW3WUU43X4F-4-4499</_dlc_DocId>
    <_dlc_DocIdUrl xmlns="5679e9c2-8d5a-444c-8911-be080edbc981">
      <Url>https://apdfl.sharepoint.com/sites/comm/_layouts/15/DocIdRedir.aspx?ID=KTW3WUU43X4F-4-4499</Url>
      <Description>KTW3WUU43X4F-4-4499</Description>
    </_dlc_DocIdUrl>
    <lcf76f155ced4ddcb4097134ff3c332f xmlns="1f7821fd-316e-41ee-8e83-a2750802abff">
      <Terms xmlns="http://schemas.microsoft.com/office/infopath/2007/PartnerControls"/>
    </lcf76f155ced4ddcb4097134ff3c332f>
    <TaxCatchAll xmlns="5679e9c2-8d5a-444c-8911-be080edbc98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41CD3FCA5107724C9EC2BD9149843CAC" ma:contentTypeVersion="15" ma:contentTypeDescription="Create a new document." ma:contentTypeScope="" ma:versionID="bef094a923b540e47e0ddd02d1774226">
  <xsd:schema xmlns:xsd="http://www.w3.org/2001/XMLSchema" xmlns:xs="http://www.w3.org/2001/XMLSchema" xmlns:p="http://schemas.microsoft.com/office/2006/metadata/properties" xmlns:ns2="5679e9c2-8d5a-444c-8911-be080edbc981" xmlns:ns3="1f7821fd-316e-41ee-8e83-a2750802abff" targetNamespace="http://schemas.microsoft.com/office/2006/metadata/properties" ma:root="true" ma:fieldsID="36325d5caec0b5d1a2aac465774d108b" ns2:_="" ns3:_="">
    <xsd:import namespace="5679e9c2-8d5a-444c-8911-be080edbc981"/>
    <xsd:import namespace="1f7821fd-316e-41ee-8e83-a2750802abff"/>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79e9c2-8d5a-444c-8911-be080edbc98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35ee0886-fe07-4679-a14f-26028ddb4a75}" ma:internalName="TaxCatchAll" ma:showField="CatchAllData" ma:web="5679e9c2-8d5a-444c-8911-be080edbc98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f7821fd-316e-41ee-8e83-a2750802abf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fcdc400-94fd-4773-aa10-1abab559a442"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A0CF88-C8BF-4AD4-BA53-CF96A16B64C7}">
  <ds:schemaRefs>
    <ds:schemaRef ds:uri="http://schemas.microsoft.com/office/2006/metadata/properties"/>
    <ds:schemaRef ds:uri="http://schemas.microsoft.com/office/infopath/2007/PartnerControls"/>
    <ds:schemaRef ds:uri="5679e9c2-8d5a-444c-8911-be080edbc981"/>
  </ds:schemaRefs>
</ds:datastoreItem>
</file>

<file path=customXml/itemProps2.xml><?xml version="1.0" encoding="utf-8"?>
<ds:datastoreItem xmlns:ds="http://schemas.openxmlformats.org/officeDocument/2006/customXml" ds:itemID="{6C84DA1E-52AE-4489-B8A8-7E6F3F151371}">
  <ds:schemaRefs>
    <ds:schemaRef ds:uri="http://schemas.microsoft.com/sharepoint/v3/contenttype/forms"/>
  </ds:schemaRefs>
</ds:datastoreItem>
</file>

<file path=customXml/itemProps3.xml><?xml version="1.0" encoding="utf-8"?>
<ds:datastoreItem xmlns:ds="http://schemas.openxmlformats.org/officeDocument/2006/customXml" ds:itemID="{ED5081B3-7B3E-42F8-815A-56BA3B858659}">
  <ds:schemaRefs>
    <ds:schemaRef ds:uri="http://schemas.microsoft.com/sharepoint/events"/>
  </ds:schemaRefs>
</ds:datastoreItem>
</file>

<file path=customXml/itemProps4.xml><?xml version="1.0" encoding="utf-8"?>
<ds:datastoreItem xmlns:ds="http://schemas.openxmlformats.org/officeDocument/2006/customXml" ds:itemID="{818E2E9C-65B9-43A3-8452-0D7B9FE2E999}"/>
</file>

<file path=docProps/app.xml><?xml version="1.0" encoding="utf-8"?>
<Properties xmlns="http://schemas.openxmlformats.org/officeDocument/2006/extended-properties" xmlns:vt="http://schemas.openxmlformats.org/officeDocument/2006/docPropsVTypes">
  <Template/>
  <TotalTime>0</TotalTime>
  <Words>1296</Words>
  <Application>Microsoft Office PowerPoint</Application>
  <PresentationFormat>On-screen Show (4:3)</PresentationFormat>
  <Paragraphs>172</Paragraphs>
  <Slides>22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Montserrat</vt:lpstr>
      <vt:lpstr>Wingdings</vt:lpstr>
      <vt:lpstr>Office Theme</vt:lpstr>
      <vt:lpstr>Disaster Strikes and Florida Responds: Takeaways from the 2022-23 Hurricane Seasons and Rescue Operations </vt:lpstr>
      <vt:lpstr> Atlantic Hurricane Season June 1 – November 30 </vt:lpstr>
      <vt:lpstr>PowerPoint Presentation</vt:lpstr>
      <vt:lpstr> Sheltering and Feeding Data Hurricane Ian </vt:lpstr>
      <vt:lpstr> Sheltering and Feeding Data Hurricane Idalia </vt:lpstr>
      <vt:lpstr>PowerPoint Presentation</vt:lpstr>
      <vt:lpstr>Post-Storm Activities Recovery Lessons Learned</vt:lpstr>
      <vt:lpstr>APD Information and Reporting Structure</vt:lpstr>
      <vt:lpstr>Keeping People Safe… APD’s Situation Report</vt:lpstr>
      <vt:lpstr>PowerPoint Presentation</vt:lpstr>
      <vt:lpstr> State Emergency Response Team (SERT)  </vt:lpstr>
      <vt:lpstr>Ongoing Long-Term Recovery </vt:lpstr>
      <vt:lpstr> Best Practices and Lessons Learned </vt:lpstr>
      <vt:lpstr>Disaster Mental Health </vt:lpstr>
      <vt:lpstr>How to Cope When Life Seems Overwhelming</vt:lpstr>
      <vt:lpstr>How to Cope When Life Seems Overwhelming</vt:lpstr>
      <vt:lpstr>Humanitarian Missions:  Rescue Flights – Israel and Haiti</vt:lpstr>
      <vt:lpstr>Key Partnerships</vt:lpstr>
      <vt:lpstr>PowerPoint Presentation</vt:lpstr>
      <vt:lpstr>PowerPoint Presentation</vt:lpstr>
      <vt:lpstr>PowerPoint Presentation</vt:lpstr>
      <vt:lpstr>Contact 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OVERVIEW</dc:title>
  <dc:subject/>
  <dc:creator/>
  <cp:keywords/>
  <cp:lastModifiedBy/>
  <cp:revision>2</cp:revision>
  <dcterms:created xsi:type="dcterms:W3CDTF">2023-11-02T14:33:52Z</dcterms:created>
  <dcterms:modified xsi:type="dcterms:W3CDTF">2024-06-11T15:00:11Z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0x01010041CD3FCA5107724C9EC2BD9149843CAC</vt:lpwstr>
  </property>
  <property fmtid="{D5CDD505-2E9C-101B-9397-08002B2CF9AE}" pid="3" name="_dlc_DocIdItemGuid">
    <vt:lpwstr>1aa2a516-11d9-4f4c-af13-5f3c6494c0db</vt:lpwstr>
  </property>
</Properties>
</file>